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92" r:id="rId14"/>
    <p:sldId id="294" r:id="rId15"/>
    <p:sldId id="295" r:id="rId16"/>
    <p:sldId id="301" r:id="rId17"/>
    <p:sldId id="302" r:id="rId18"/>
    <p:sldId id="293" r:id="rId19"/>
    <p:sldId id="268" r:id="rId20"/>
    <p:sldId id="269" r:id="rId21"/>
    <p:sldId id="270" r:id="rId22"/>
    <p:sldId id="304" r:id="rId23"/>
    <p:sldId id="303" r:id="rId24"/>
    <p:sldId id="305" r:id="rId25"/>
    <p:sldId id="307" r:id="rId26"/>
    <p:sldId id="306" r:id="rId27"/>
    <p:sldId id="271" r:id="rId28"/>
    <p:sldId id="279" r:id="rId29"/>
    <p:sldId id="280" r:id="rId30"/>
    <p:sldId id="281" r:id="rId31"/>
    <p:sldId id="282" r:id="rId32"/>
    <p:sldId id="283" r:id="rId33"/>
    <p:sldId id="308" r:id="rId34"/>
    <p:sldId id="313" r:id="rId35"/>
    <p:sldId id="309" r:id="rId36"/>
    <p:sldId id="310" r:id="rId37"/>
    <p:sldId id="311" r:id="rId38"/>
    <p:sldId id="312" r:id="rId39"/>
    <p:sldId id="28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6" autoAdjust="0"/>
    <p:restoredTop sz="94660"/>
  </p:normalViewPr>
  <p:slideViewPr>
    <p:cSldViewPr>
      <p:cViewPr varScale="1">
        <p:scale>
          <a:sx n="87" d="100"/>
          <a:sy n="87" d="100"/>
        </p:scale>
        <p:origin x="172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396721-EA40-410C-992F-0041888EF48C}" type="datetimeFigureOut">
              <a:rPr lang="en-US" smtClean="0"/>
              <a:pPr/>
              <a:t>9/30/2019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B11FE3-D562-43A0-B89F-962B2336D17E}" type="slidenum">
              <a:rPr lang="en-US" smtClean="0"/>
              <a:pPr/>
              <a:t>‹#›</a:t>
            </a:fld>
            <a:endParaRPr lang="en-US"/>
          </a:p>
        </p:txBody>
      </p:sp>
    </p:spTree>
    <p:extLst>
      <p:ext uri="{BB962C8B-B14F-4D97-AF65-F5344CB8AC3E}">
        <p14:creationId xmlns:p14="http://schemas.microsoft.com/office/powerpoint/2010/main" val="1246071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B11FE3-D562-43A0-B89F-962B2336D17E}" type="slidenum">
              <a:rPr lang="en-US" smtClean="0"/>
              <a:pPr/>
              <a:t>3</a:t>
            </a:fld>
            <a:endParaRPr lang="en-US"/>
          </a:p>
        </p:txBody>
      </p:sp>
    </p:spTree>
    <p:extLst>
      <p:ext uri="{BB962C8B-B14F-4D97-AF65-F5344CB8AC3E}">
        <p14:creationId xmlns:p14="http://schemas.microsoft.com/office/powerpoint/2010/main" val="394960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DB11FE3-D562-43A0-B89F-962B2336D17E}" type="slidenum">
              <a:rPr lang="en-US" smtClean="0"/>
              <a:pPr/>
              <a:t>5</a:t>
            </a:fld>
            <a:endParaRPr lang="en-US"/>
          </a:p>
        </p:txBody>
      </p:sp>
    </p:spTree>
    <p:extLst>
      <p:ext uri="{BB962C8B-B14F-4D97-AF65-F5344CB8AC3E}">
        <p14:creationId xmlns:p14="http://schemas.microsoft.com/office/powerpoint/2010/main" val="2540415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B11FE3-D562-43A0-B89F-962B2336D17E}" type="slidenum">
              <a:rPr lang="en-US" smtClean="0"/>
              <a:pPr/>
              <a:t>13</a:t>
            </a:fld>
            <a:endParaRPr lang="en-US"/>
          </a:p>
        </p:txBody>
      </p:sp>
    </p:spTree>
    <p:extLst>
      <p:ext uri="{BB962C8B-B14F-4D97-AF65-F5344CB8AC3E}">
        <p14:creationId xmlns:p14="http://schemas.microsoft.com/office/powerpoint/2010/main" val="1048330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B11FE3-D562-43A0-B89F-962B2336D17E}" type="slidenum">
              <a:rPr lang="en-US" smtClean="0"/>
              <a:pPr/>
              <a:t>25</a:t>
            </a:fld>
            <a:endParaRPr lang="en-US"/>
          </a:p>
        </p:txBody>
      </p:sp>
    </p:spTree>
    <p:extLst>
      <p:ext uri="{BB962C8B-B14F-4D97-AF65-F5344CB8AC3E}">
        <p14:creationId xmlns:p14="http://schemas.microsoft.com/office/powerpoint/2010/main" val="127345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GB" smtClean="0">
              <a:cs typeface="Arial" pitchFamily="34" charset="0"/>
            </a:endParaRPr>
          </a:p>
        </p:txBody>
      </p:sp>
      <p:sp>
        <p:nvSpPr>
          <p:cNvPr id="44036" name="Slide Number Placeholder 3"/>
          <p:cNvSpPr>
            <a:spLocks noGrp="1"/>
          </p:cNvSpPr>
          <p:nvPr>
            <p:ph type="sldNum" sz="quarter" idx="5"/>
          </p:nvPr>
        </p:nvSpPr>
        <p:spPr>
          <a:noFill/>
        </p:spPr>
        <p:txBody>
          <a:bodyPr/>
          <a:lstStyle/>
          <a:p>
            <a:fld id="{65E8BFB2-0648-485A-ADBE-E431BE089010}" type="slidenum">
              <a:rPr lang="en-US" smtClean="0">
                <a:cs typeface="Arial" pitchFamily="34" charset="0"/>
              </a:rPr>
              <a:pPr/>
              <a:t>39</a:t>
            </a:fld>
            <a:endParaRPr lang="en-US" smtClean="0">
              <a:cs typeface="Arial" pitchFamily="34" charset="0"/>
            </a:endParaRPr>
          </a:p>
        </p:txBody>
      </p:sp>
    </p:spTree>
    <p:extLst>
      <p:ext uri="{BB962C8B-B14F-4D97-AF65-F5344CB8AC3E}">
        <p14:creationId xmlns:p14="http://schemas.microsoft.com/office/powerpoint/2010/main" val="1891805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E3DA234-482C-43A9-900D-50CE2C829B00}" type="datetimeFigureOut">
              <a:rPr lang="en-US" smtClean="0"/>
              <a:pPr/>
              <a:t>9/30/2019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915A92E-8978-4A2C-9F11-E4A297B758B1}"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3DA234-482C-43A9-900D-50CE2C829B00}"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5A92E-8978-4A2C-9F11-E4A297B758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3DA234-482C-43A9-900D-50CE2C829B00}"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5A92E-8978-4A2C-9F11-E4A297B758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E3DA234-482C-43A9-900D-50CE2C829B00}"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5A92E-8978-4A2C-9F11-E4A297B758B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3DA234-482C-43A9-900D-50CE2C829B00}" type="datetimeFigureOut">
              <a:rPr lang="en-US" smtClean="0"/>
              <a:pPr/>
              <a:t>9/30/2019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915A92E-8978-4A2C-9F11-E4A297B758B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E3DA234-482C-43A9-900D-50CE2C829B00}" type="datetimeFigureOut">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5A92E-8978-4A2C-9F11-E4A297B758B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E3DA234-482C-43A9-900D-50CE2C829B00}" type="datetimeFigureOut">
              <a:rPr lang="en-US" smtClean="0"/>
              <a:pPr/>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5A92E-8978-4A2C-9F11-E4A297B758B1}"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3DA234-482C-43A9-900D-50CE2C829B00}" type="datetimeFigureOut">
              <a:rPr lang="en-US" smtClean="0"/>
              <a:pPr/>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5A92E-8978-4A2C-9F11-E4A297B758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DA234-482C-43A9-900D-50CE2C829B00}" type="datetimeFigureOut">
              <a:rPr lang="en-US" smtClean="0"/>
              <a:pPr/>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5A92E-8978-4A2C-9F11-E4A297B758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3DA234-482C-43A9-900D-50CE2C829B00}" type="datetimeFigureOut">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5A92E-8978-4A2C-9F11-E4A297B758B1}"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3DA234-482C-43A9-900D-50CE2C829B00}" type="datetimeFigureOut">
              <a:rPr lang="en-US" smtClean="0"/>
              <a:pPr/>
              <a:t>9/30/2019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915A92E-8978-4A2C-9F11-E4A297B758B1}"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E3DA234-482C-43A9-900D-50CE2C829B00}" type="datetimeFigureOut">
              <a:rPr lang="en-US" smtClean="0"/>
              <a:pPr/>
              <a:t>9/30/2019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915A92E-8978-4A2C-9F11-E4A297B758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bmp"/>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r" rtl="1">
              <a:buNone/>
            </a:pPr>
            <a:r>
              <a:rPr lang="fa-IR" b="1" dirty="0" smtClean="0"/>
              <a:t>تصمیم کاردبری </a:t>
            </a:r>
            <a:r>
              <a:rPr lang="en-US" b="1" dirty="0" smtClean="0">
                <a:latin typeface="Algerian" pitchFamily="82" charset="0"/>
              </a:rPr>
              <a:t>5 I</a:t>
            </a:r>
            <a:r>
              <a:rPr lang="fa-IR" b="1" dirty="0" smtClean="0">
                <a:latin typeface="Algerian" pitchFamily="82" charset="0"/>
              </a:rPr>
              <a:t>  </a:t>
            </a:r>
            <a:r>
              <a:rPr lang="fa-IR" b="1" dirty="0" smtClean="0"/>
              <a:t>برلاندو:</a:t>
            </a:r>
            <a:r>
              <a:rPr lang="en-US" b="1" dirty="0" err="1" smtClean="0"/>
              <a:t>Burlando</a:t>
            </a:r>
            <a:r>
              <a:rPr lang="en-US" b="1" dirty="0" smtClean="0"/>
              <a:t> </a:t>
            </a:r>
            <a:endParaRPr lang="en-US" dirty="0" smtClean="0"/>
          </a:p>
          <a:p>
            <a:pPr algn="r" rtl="1">
              <a:buNone/>
            </a:pPr>
            <a:r>
              <a:rPr lang="fa-IR" dirty="0" smtClean="0"/>
              <a:t> </a:t>
            </a:r>
            <a:endParaRPr lang="en-US" dirty="0" smtClean="0"/>
          </a:p>
          <a:p>
            <a:pPr lvl="0" algn="r" rtl="1">
              <a:buNone/>
            </a:pPr>
            <a:r>
              <a:rPr lang="fa-IR" b="1" dirty="0" smtClean="0"/>
              <a:t>1)بررسی  </a:t>
            </a:r>
            <a:r>
              <a:rPr lang="en-US" b="1" dirty="0" smtClean="0"/>
              <a:t>Investigate </a:t>
            </a:r>
            <a:r>
              <a:rPr lang="fa-IR" b="1" dirty="0" smtClean="0"/>
              <a:t>–   بررسی خطرات احتمالی بالقوه و بالفعل </a:t>
            </a:r>
            <a:endParaRPr lang="en-US" dirty="0" smtClean="0"/>
          </a:p>
          <a:p>
            <a:pPr lvl="0" algn="r" rtl="1">
              <a:buNone/>
            </a:pPr>
            <a:r>
              <a:rPr lang="fa-IR" b="1" dirty="0" smtClean="0"/>
              <a:t>2)اطلاع دادن</a:t>
            </a:r>
            <a:r>
              <a:rPr lang="en-US" b="1" dirty="0" smtClean="0"/>
              <a:t>Inform </a:t>
            </a:r>
            <a:r>
              <a:rPr lang="fa-IR" b="1" dirty="0" smtClean="0"/>
              <a:t>–   اطلاع دادن به مدیریت </a:t>
            </a:r>
            <a:endParaRPr lang="en-US" dirty="0" smtClean="0"/>
          </a:p>
          <a:p>
            <a:pPr lvl="0" algn="r" rtl="1">
              <a:buNone/>
            </a:pPr>
            <a:r>
              <a:rPr lang="fa-IR" b="1" dirty="0" smtClean="0"/>
              <a:t>3)تأثیر </a:t>
            </a:r>
            <a:r>
              <a:rPr lang="en-US" b="1" dirty="0" smtClean="0"/>
              <a:t> Influence</a:t>
            </a:r>
            <a:r>
              <a:rPr lang="fa-IR" b="1" dirty="0" smtClean="0"/>
              <a:t>–   تأثیر و تفسیر خطرات بصورت منسجم</a:t>
            </a:r>
            <a:endParaRPr lang="en-US" dirty="0" smtClean="0"/>
          </a:p>
          <a:p>
            <a:pPr lvl="0" algn="r" rtl="1">
              <a:buNone/>
            </a:pPr>
            <a:r>
              <a:rPr lang="fa-IR" b="1" dirty="0" smtClean="0"/>
              <a:t>4)تفسير</a:t>
            </a:r>
            <a:r>
              <a:rPr lang="en-US" b="1" dirty="0" smtClean="0"/>
              <a:t>Interpret    </a:t>
            </a:r>
            <a:r>
              <a:rPr lang="fa-IR" b="1" dirty="0" smtClean="0"/>
              <a:t>-انتخاب ، هماهنگي ،كارايي ،به كارگيري منظم</a:t>
            </a:r>
            <a:endParaRPr lang="en-US" dirty="0" smtClean="0"/>
          </a:p>
          <a:p>
            <a:pPr lvl="0" algn="r" rtl="1">
              <a:buNone/>
            </a:pPr>
            <a:r>
              <a:rPr lang="fa-IR" b="1" dirty="0" smtClean="0"/>
              <a:t>5)انسجام</a:t>
            </a:r>
            <a:r>
              <a:rPr lang="en-US" b="1" dirty="0" smtClean="0"/>
              <a:t>     Integrate</a:t>
            </a:r>
            <a:r>
              <a:rPr lang="fa-IR" b="1" dirty="0" smtClean="0"/>
              <a:t>–   اتنخاب ، هماهنگی و کارایی بکارگیری منظم مهارتها در مقابل شرایط زیان آور</a:t>
            </a:r>
            <a:endParaRPr lang="en-US"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62500" lnSpcReduction="20000"/>
          </a:bodyPr>
          <a:lstStyle/>
          <a:p>
            <a:pPr algn="r" rtl="1">
              <a:buNone/>
            </a:pPr>
            <a:r>
              <a:rPr lang="fa-IR" b="1" dirty="0" smtClean="0">
                <a:solidFill>
                  <a:srgbClr val="002060"/>
                </a:solidFill>
              </a:rPr>
              <a:t>کنترل خطرات:</a:t>
            </a:r>
            <a:r>
              <a:rPr lang="en-US" b="1" dirty="0" smtClean="0">
                <a:solidFill>
                  <a:srgbClr val="002060"/>
                </a:solidFill>
              </a:rPr>
              <a:t>Risk   control/ treatment </a:t>
            </a:r>
            <a:endParaRPr lang="en-US" dirty="0" smtClean="0">
              <a:solidFill>
                <a:srgbClr val="002060"/>
              </a:solidFill>
            </a:endParaRPr>
          </a:p>
          <a:p>
            <a:pPr algn="r" rtl="1">
              <a:buNone/>
            </a:pPr>
            <a:r>
              <a:rPr lang="fa-IR" dirty="0" smtClean="0">
                <a:solidFill>
                  <a:srgbClr val="002060"/>
                </a:solidFill>
              </a:rPr>
              <a:t> </a:t>
            </a:r>
            <a:endParaRPr lang="en-US" dirty="0" smtClean="0">
              <a:solidFill>
                <a:srgbClr val="002060"/>
              </a:solidFill>
            </a:endParaRPr>
          </a:p>
          <a:p>
            <a:pPr marL="514350" indent="-514350" algn="r" rtl="1">
              <a:buFont typeface="+mj-lt"/>
              <a:buAutoNum type="arabicPeriod"/>
            </a:pPr>
            <a:r>
              <a:rPr lang="fa-IR" b="1" dirty="0" smtClean="0">
                <a:solidFill>
                  <a:srgbClr val="002060"/>
                </a:solidFill>
              </a:rPr>
              <a:t>کنترل خطر یک وظیفه اساسي همراه با برنامه های مدیریت خطر است و کادر مدیریتی مسئول سیستم کنترل خطرات هستند برای کنترل خطر روشهای مختلفی وجود دارد که عبارتند از :</a:t>
            </a:r>
            <a:endParaRPr lang="en-US" dirty="0" smtClean="0">
              <a:solidFill>
                <a:srgbClr val="002060"/>
              </a:solidFill>
            </a:endParaRPr>
          </a:p>
          <a:p>
            <a:pPr marL="514350" lvl="0" indent="-514350" algn="r" rtl="1">
              <a:buFont typeface="+mj-lt"/>
              <a:buAutoNum type="arabicPeriod"/>
            </a:pPr>
            <a:r>
              <a:rPr lang="fa-IR" b="1" dirty="0" smtClean="0">
                <a:solidFill>
                  <a:srgbClr val="002060"/>
                </a:solidFill>
              </a:rPr>
              <a:t>پذیرش ریسک با خطر</a:t>
            </a:r>
            <a:r>
              <a:rPr lang="en-US" b="1" dirty="0" smtClean="0">
                <a:solidFill>
                  <a:srgbClr val="002060"/>
                </a:solidFill>
              </a:rPr>
              <a:t>Risk Acceptance</a:t>
            </a:r>
            <a:r>
              <a:rPr lang="fa-IR" b="1" dirty="0" smtClean="0">
                <a:solidFill>
                  <a:srgbClr val="002060"/>
                </a:solidFill>
              </a:rPr>
              <a:t> : این روش بیشتر در مواقعی به کار می رود که احتمال زيان و آسیب جدی نیست و نتایج تحت کنترل سازمان بوده و زیان زیادی را به وجودنمی آورد.</a:t>
            </a:r>
            <a:endParaRPr lang="en-US" dirty="0" smtClean="0">
              <a:solidFill>
                <a:srgbClr val="002060"/>
              </a:solidFill>
            </a:endParaRPr>
          </a:p>
          <a:p>
            <a:pPr marL="514350" lvl="0" indent="-514350" algn="r" rtl="1">
              <a:buFont typeface="+mj-lt"/>
              <a:buAutoNum type="arabicPeriod"/>
            </a:pPr>
            <a:r>
              <a:rPr lang="fa-IR" b="1" dirty="0" smtClean="0">
                <a:solidFill>
                  <a:srgbClr val="002060"/>
                </a:solidFill>
              </a:rPr>
              <a:t>اجتناب از موارد خطر زا </a:t>
            </a:r>
            <a:r>
              <a:rPr lang="en-US" b="1" dirty="0" smtClean="0">
                <a:solidFill>
                  <a:srgbClr val="002060"/>
                </a:solidFill>
              </a:rPr>
              <a:t>Exposure Avoidance</a:t>
            </a:r>
            <a:r>
              <a:rPr lang="fa-IR" b="1" dirty="0" smtClean="0">
                <a:solidFill>
                  <a:srgbClr val="002060"/>
                </a:solidFill>
              </a:rPr>
              <a:t>: سازمان از عوامل خطرزا اجتناب می کند ( پرسنل تجهیزات)</a:t>
            </a:r>
            <a:endParaRPr lang="en-US" dirty="0" smtClean="0">
              <a:solidFill>
                <a:srgbClr val="002060"/>
              </a:solidFill>
            </a:endParaRPr>
          </a:p>
          <a:p>
            <a:pPr marL="514350" lvl="0" indent="-514350" algn="r" rtl="1">
              <a:buFont typeface="+mj-lt"/>
              <a:buAutoNum type="arabicPeriod"/>
            </a:pPr>
            <a:r>
              <a:rPr lang="fa-IR" b="1" dirty="0" smtClean="0">
                <a:solidFill>
                  <a:srgbClr val="002060"/>
                </a:solidFill>
              </a:rPr>
              <a:t>جلوگیری از زيان </a:t>
            </a:r>
            <a:r>
              <a:rPr lang="en-US" b="1" dirty="0" smtClean="0">
                <a:solidFill>
                  <a:srgbClr val="002060"/>
                </a:solidFill>
              </a:rPr>
              <a:t>  Loss  Prevention </a:t>
            </a:r>
            <a:r>
              <a:rPr lang="fa-IR" b="1" dirty="0" smtClean="0">
                <a:solidFill>
                  <a:srgbClr val="002060"/>
                </a:solidFill>
              </a:rPr>
              <a:t>: با رسیدگی دقیق و سریع مناطق جلوگیری از زیان را پیدا می کنند ( با سهیم کردن و دخالت دادن کادر پزشکی و پشتیبانی در برنامه های آموزشی قابل پیشگیری است و آگاه سازی بیماران از حوادث ناگوار)</a:t>
            </a:r>
            <a:endParaRPr lang="en-US" dirty="0" smtClean="0">
              <a:solidFill>
                <a:srgbClr val="002060"/>
              </a:solidFill>
            </a:endParaRPr>
          </a:p>
          <a:p>
            <a:pPr marL="514350" lvl="0" indent="-514350" algn="r" rtl="1">
              <a:buFont typeface="+mj-lt"/>
              <a:buAutoNum type="arabicPeriod"/>
            </a:pPr>
            <a:r>
              <a:rPr lang="fa-IR" b="1" dirty="0" smtClean="0">
                <a:solidFill>
                  <a:srgbClr val="002060"/>
                </a:solidFill>
              </a:rPr>
              <a:t>تکه تکه کردن موارد خطرزا</a:t>
            </a:r>
            <a:r>
              <a:rPr lang="en-US" b="1" dirty="0" smtClean="0">
                <a:solidFill>
                  <a:srgbClr val="002060"/>
                </a:solidFill>
              </a:rPr>
              <a:t> Exposure     Segregation   </a:t>
            </a:r>
            <a:r>
              <a:rPr lang="fa-IR" b="1" dirty="0" smtClean="0">
                <a:solidFill>
                  <a:srgbClr val="002060"/>
                </a:solidFill>
              </a:rPr>
              <a:t>: فعالیت ها را میتوان تا حدامکان خرد کردبا این روش کنترل بیشتری بر فعالیتهای تخصصی خواهند یافت.</a:t>
            </a:r>
            <a:endParaRPr lang="en-US" dirty="0" smtClean="0">
              <a:solidFill>
                <a:srgbClr val="002060"/>
              </a:solidFill>
            </a:endParaRPr>
          </a:p>
          <a:p>
            <a:pPr marL="514350" lvl="0" indent="-514350" algn="r" rtl="1">
              <a:buFont typeface="+mj-lt"/>
              <a:buAutoNum type="arabicPeriod"/>
            </a:pPr>
            <a:r>
              <a:rPr lang="fa-IR" b="1" dirty="0" smtClean="0">
                <a:solidFill>
                  <a:srgbClr val="002060"/>
                </a:solidFill>
              </a:rPr>
              <a:t>انتقال خطر از طریق عقد قراردادها</a:t>
            </a:r>
            <a:r>
              <a:rPr lang="en-US" b="1" dirty="0" smtClean="0">
                <a:solidFill>
                  <a:srgbClr val="002060"/>
                </a:solidFill>
              </a:rPr>
              <a:t>   : Contractual  Transfer     </a:t>
            </a:r>
            <a:r>
              <a:rPr lang="fa-IR" b="1" dirty="0" smtClean="0">
                <a:solidFill>
                  <a:srgbClr val="002060"/>
                </a:solidFill>
              </a:rPr>
              <a:t> سازمان خطر را به سازمانهای بیمه اي منتقل کند.</a:t>
            </a:r>
            <a:endParaRPr lang="en-US" dirty="0" smtClean="0">
              <a:solidFill>
                <a:srgbClr val="002060"/>
              </a:solidFill>
            </a:endParaRPr>
          </a:p>
          <a:p>
            <a:pPr marL="514350" lvl="0" indent="-514350" algn="r" rtl="1">
              <a:buFont typeface="+mj-lt"/>
              <a:buAutoNum type="arabicPeriod"/>
            </a:pPr>
            <a:r>
              <a:rPr lang="fa-IR" b="1" dirty="0" smtClean="0">
                <a:solidFill>
                  <a:srgbClr val="002060"/>
                </a:solidFill>
              </a:rPr>
              <a:t>کاهش زیان  </a:t>
            </a:r>
            <a:r>
              <a:rPr lang="en-US" b="1" dirty="0" smtClean="0">
                <a:solidFill>
                  <a:srgbClr val="002060"/>
                </a:solidFill>
              </a:rPr>
              <a:t>Loss Reduction</a:t>
            </a:r>
            <a:r>
              <a:rPr lang="fa-IR" b="1" dirty="0" smtClean="0">
                <a:solidFill>
                  <a:srgbClr val="002060"/>
                </a:solidFill>
              </a:rPr>
              <a:t>: بدون واگذاری یا ترک خدمات با ریسک بالا با اقداماتی چون رسیدگی به دعاوي- حصول اطمینان از نگهداری دقیق و کامل مدارک – آماده نگهداشتن کارکنان برای مقابله با خطرات زیان ها را کاهش داد.</a:t>
            </a:r>
            <a:endParaRPr lang="en-US" dirty="0" smtClean="0">
              <a:solidFill>
                <a:srgbClr val="002060"/>
              </a:solidFill>
            </a:endParaRPr>
          </a:p>
          <a:p>
            <a:pPr algn="r"/>
            <a:endParaRPr lang="en-US"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20000"/>
          </a:bodyPr>
          <a:lstStyle/>
          <a:p>
            <a:pPr algn="just" rtl="1">
              <a:buNone/>
            </a:pPr>
            <a:r>
              <a:rPr lang="fa-IR" b="1" dirty="0" smtClean="0">
                <a:cs typeface="B Titr" pitchFamily="2" charset="-78"/>
              </a:rPr>
              <a:t>ابزارهای مدیریت خطر</a:t>
            </a:r>
            <a:r>
              <a:rPr lang="en-US" b="1" dirty="0" smtClean="0">
                <a:cs typeface="B Titr" pitchFamily="2" charset="-78"/>
              </a:rPr>
              <a:t>:</a:t>
            </a:r>
            <a:endParaRPr lang="en-US" dirty="0" smtClean="0">
              <a:cs typeface="B Titr" pitchFamily="2" charset="-78"/>
            </a:endParaRPr>
          </a:p>
          <a:p>
            <a:pPr algn="just" rtl="1"/>
            <a:r>
              <a:rPr lang="fa-IR" b="1" dirty="0" smtClean="0"/>
              <a:t>ابزارهایی كه جهت تعیین و شناسایی سریع حوادث و سوانح مرتبط با بیماران – ملاقات کنندگان و کارکنان به كار مي رودعبارتند از</a:t>
            </a:r>
            <a:endParaRPr lang="en-US" dirty="0" smtClean="0"/>
          </a:p>
          <a:p>
            <a:pPr algn="just" rtl="1">
              <a:buNone/>
            </a:pPr>
            <a:r>
              <a:rPr lang="en-US" b="1" dirty="0" smtClean="0">
                <a:cs typeface="B Titr" pitchFamily="2" charset="-78"/>
              </a:rPr>
              <a:t>.A</a:t>
            </a:r>
            <a:r>
              <a:rPr lang="fa-IR" b="1" dirty="0" smtClean="0">
                <a:cs typeface="B Titr" pitchFamily="2" charset="-78"/>
              </a:rPr>
              <a:t>گزارش بروز حادثه (شناسايي وقايع خطرزا ):</a:t>
            </a:r>
            <a:endParaRPr lang="en-US" b="1" dirty="0" smtClean="0">
              <a:cs typeface="B Titr" pitchFamily="2" charset="-78"/>
            </a:endParaRPr>
          </a:p>
          <a:p>
            <a:pPr algn="just" rtl="1"/>
            <a:r>
              <a:rPr lang="fa-IR" b="1" dirty="0" smtClean="0"/>
              <a:t>این سیستم متکی برکارکنان برای شناسایی و گزارش واقعه به مدیر- هماهنگ کننده تضمین کیفیت يا یکی از اعضای گروه مدیریتی است در این روش گزارشات بیشتر بر روی روشهای درمانی ، تشخیصی ، دارویی ، عفونتها، اشتباهات تزریق ،زخم های ایجاد شده هنگام زایمان -افتادن بیماران – سوختگی ها – معایب تجهیزات و موارد مشابه تأکید دارد. این گزارشات 50-30% خسارت  وارده به بیمار را مشخص می کند ( طبق استاندارد باید 4.5  گزارش به ازاء هر تخت در سال به مدیریت خطر احتمالی گزارش شود.)</a:t>
            </a:r>
            <a:endParaRPr lang="en-US" dirty="0" smtClean="0"/>
          </a:p>
          <a:p>
            <a:pPr algn="just" rtl="1">
              <a:buNone/>
            </a:pPr>
            <a:r>
              <a:rPr lang="fa-IR" b="1" dirty="0" smtClean="0"/>
              <a:t> </a:t>
            </a:r>
            <a:endParaRPr lang="en-US" dirty="0" smtClean="0"/>
          </a:p>
          <a:p>
            <a:pPr algn="just" rtl="1">
              <a:buNone/>
            </a:pPr>
            <a:r>
              <a:rPr lang="fa-IR" b="1" dirty="0" smtClean="0"/>
              <a:t> </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33400"/>
            <a:ext cx="7772400" cy="5486400"/>
          </a:xfrm>
        </p:spPr>
        <p:txBody>
          <a:bodyPr>
            <a:normAutofit/>
          </a:bodyPr>
          <a:lstStyle/>
          <a:p>
            <a:pPr algn="just" rtl="1">
              <a:buNone/>
            </a:pPr>
            <a:r>
              <a:rPr lang="en-US" b="1" dirty="0" smtClean="0"/>
              <a:t>.</a:t>
            </a:r>
            <a:r>
              <a:rPr lang="en-US" sz="2800" b="1" dirty="0" smtClean="0"/>
              <a:t> B  </a:t>
            </a:r>
            <a:r>
              <a:rPr lang="fa-IR" sz="2800" b="1" dirty="0" smtClean="0"/>
              <a:t>گزارش وقوع حادثه </a:t>
            </a:r>
            <a:r>
              <a:rPr lang="fa-IR" b="1" dirty="0" smtClean="0"/>
              <a:t>:</a:t>
            </a:r>
          </a:p>
          <a:p>
            <a:pPr algn="just" rtl="1"/>
            <a:r>
              <a:rPr lang="fa-IR" b="1" dirty="0" smtClean="0"/>
              <a:t> در گزارش دهي وقوع حادثه مواردي نظير مرگ و مير مادران – نوزادان – بازگشت بدون برنامه بيماران جراحي شده به بخش – واكنش آلرژيك بيمار نسبت به دارو – گزارش داده شود . </a:t>
            </a:r>
            <a:endParaRPr lang="en-US" dirty="0" smtClean="0"/>
          </a:p>
          <a:p>
            <a:pPr algn="just" rtl="1"/>
            <a:r>
              <a:rPr lang="en-US" b="1" dirty="0" smtClean="0"/>
              <a:t> .C   </a:t>
            </a:r>
            <a:r>
              <a:rPr lang="fa-IR" b="1" dirty="0" smtClean="0"/>
              <a:t>واقعه يابي : ( غربالگري وقوع حادثه )  ميزان انحرافات از شيوه هاي طبيعي و يا نتايج مورد انتظار است . اين روش متكي به كاركنان براي گزارش وقايع نيست مواردي نظير ارجاع يك بيمار از بخش عمومي به بخش تخصصي،عفونتهاي مكتسبه بيمارستاني اين وقايع ها از طريق بررسي در مدارك پزشكي بيمار وارد شده و از شاخصهاي بيمارستاني شناسايي مي شوند . تقريباً 85 – 80% خسارات وارده به بيمار با به كارگيري اين روش قابل شناسايي است . </a:t>
            </a:r>
            <a:endParaRPr lang="en-US" dirty="0" smtClean="0"/>
          </a:p>
          <a:p>
            <a:pPr algn="just"/>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33400"/>
            <a:ext cx="7772400" cy="5486400"/>
          </a:xfrm>
        </p:spPr>
        <p:txBody>
          <a:bodyPr/>
          <a:lstStyle/>
          <a:p>
            <a:pPr algn="r">
              <a:buNone/>
            </a:pPr>
            <a:r>
              <a:rPr lang="fa-IR" b="1" dirty="0" smtClean="0"/>
              <a:t>بزارهاي مديريت خطرات احتمالي (نمونه)</a:t>
            </a:r>
            <a:endParaRPr lang="en-US" dirty="0" smtClean="0"/>
          </a:p>
          <a:p>
            <a:pPr algn="ctr"/>
            <a:endParaRPr lang="en-US" dirty="0"/>
          </a:p>
        </p:txBody>
      </p:sp>
      <p:graphicFrame>
        <p:nvGraphicFramePr>
          <p:cNvPr id="4" name="Table 3"/>
          <p:cNvGraphicFramePr>
            <a:graphicFrameLocks noGrp="1"/>
          </p:cNvGraphicFramePr>
          <p:nvPr/>
        </p:nvGraphicFramePr>
        <p:xfrm>
          <a:off x="533400" y="1295400"/>
          <a:ext cx="7924800" cy="4529446"/>
        </p:xfrm>
        <a:graphic>
          <a:graphicData uri="http://schemas.openxmlformats.org/drawingml/2006/table">
            <a:tbl>
              <a:tblPr firstRow="1" bandRow="1">
                <a:tableStyleId>{5C22544A-7EE6-4342-B048-85BDC9FD1C3A}</a:tableStyleId>
              </a:tblPr>
              <a:tblGrid>
                <a:gridCol w="4223783"/>
                <a:gridCol w="3195954"/>
                <a:gridCol w="505063"/>
              </a:tblGrid>
              <a:tr h="609600">
                <a:tc>
                  <a:txBody>
                    <a:bodyPr/>
                    <a:lstStyle/>
                    <a:p>
                      <a:pPr marL="0" marR="0" algn="ctr" rtl="1">
                        <a:spcBef>
                          <a:spcPts val="0"/>
                        </a:spcBef>
                        <a:spcAft>
                          <a:spcPts val="0"/>
                        </a:spcAft>
                        <a:tabLst>
                          <a:tab pos="187325" algn="r"/>
                          <a:tab pos="358775" algn="r"/>
                        </a:tabLst>
                      </a:pPr>
                      <a:r>
                        <a:rPr lang="fa-IR" sz="1200" b="1" dirty="0">
                          <a:latin typeface="Times New Roman"/>
                          <a:ea typeface="Times New Roman"/>
                          <a:cs typeface="Titr"/>
                        </a:rPr>
                        <a:t>نمونه </a:t>
                      </a:r>
                      <a:endParaRPr lang="en-US" sz="1200" dirty="0">
                        <a:latin typeface="Times New Roman"/>
                        <a:ea typeface="Times New Roman"/>
                      </a:endParaRPr>
                    </a:p>
                  </a:txBody>
                  <a:tcPr marL="68580" marR="68580" marT="0" marB="0"/>
                </a:tc>
                <a:tc>
                  <a:txBody>
                    <a:bodyPr/>
                    <a:lstStyle/>
                    <a:p>
                      <a:pPr algn="ctr"/>
                      <a:r>
                        <a:rPr kumimoji="0" lang="fa-IR" sz="1800" b="1" kern="1200" dirty="0" smtClean="0">
                          <a:solidFill>
                            <a:schemeClr val="lt1"/>
                          </a:solidFill>
                          <a:latin typeface="+mn-lt"/>
                          <a:ea typeface="+mn-ea"/>
                          <a:cs typeface="+mn-cs"/>
                        </a:rPr>
                        <a:t>سيستم </a:t>
                      </a:r>
                      <a:endParaRPr lang="en-US" dirty="0"/>
                    </a:p>
                  </a:txBody>
                  <a:tcPr/>
                </a:tc>
                <a:tc>
                  <a:txBody>
                    <a:bodyPr/>
                    <a:lstStyle/>
                    <a:p>
                      <a:pPr marL="0" marR="0" algn="ctr" rtl="1">
                        <a:spcBef>
                          <a:spcPts val="0"/>
                        </a:spcBef>
                        <a:spcAft>
                          <a:spcPts val="0"/>
                        </a:spcAft>
                        <a:tabLst>
                          <a:tab pos="187325" algn="r"/>
                          <a:tab pos="358775" algn="r"/>
                        </a:tabLst>
                      </a:pPr>
                      <a:r>
                        <a:rPr lang="fa-IR" sz="1200" b="1" dirty="0">
                          <a:latin typeface="Times New Roman"/>
                          <a:ea typeface="Times New Roman"/>
                          <a:cs typeface="Titr"/>
                        </a:rPr>
                        <a:t>رديف </a:t>
                      </a:r>
                      <a:endParaRPr lang="en-US" sz="1200" dirty="0">
                        <a:latin typeface="Times New Roman"/>
                        <a:ea typeface="Times New Roman"/>
                      </a:endParaRPr>
                    </a:p>
                  </a:txBody>
                  <a:tcPr marL="68580" marR="68580" marT="0" marB="0"/>
                </a:tc>
              </a:tr>
              <a:tr h="1615044">
                <a:tc>
                  <a:txBody>
                    <a:bodyPr/>
                    <a:lstStyle/>
                    <a:p>
                      <a:pPr marL="0" marR="0" algn="just" rtl="1">
                        <a:spcBef>
                          <a:spcPts val="0"/>
                        </a:spcBef>
                        <a:spcAft>
                          <a:spcPts val="0"/>
                        </a:spcAft>
                        <a:tabLst>
                          <a:tab pos="187325" algn="r"/>
                          <a:tab pos="358775" algn="r"/>
                        </a:tabLst>
                      </a:pPr>
                      <a:r>
                        <a:rPr lang="fa-IR" sz="1200" b="1" dirty="0">
                          <a:latin typeface="Times New Roman"/>
                          <a:ea typeface="Times New Roman"/>
                          <a:cs typeface="B Yagut"/>
                        </a:rPr>
                        <a:t>پرستار وارد اتاق بيمار شده و او را در كنار تخت بر روي زمين  مي بيند به بيمار مي گويد از روي تخت افتاده است پرستار وضعيت او را كنترل كرده و به او كمك مي كند تا به تختش برگردد سپس به پزشك و سرپرستار اين مورد واقعه را گزارش مي دهد </a:t>
                      </a:r>
                      <a:endParaRPr lang="en-US" sz="1200" dirty="0">
                        <a:latin typeface="Times New Roman"/>
                        <a:ea typeface="Times New Roman"/>
                      </a:endParaRPr>
                    </a:p>
                  </a:txBody>
                  <a:tcPr marL="68580" marR="68580" marT="0" marB="0"/>
                </a:tc>
                <a:tc>
                  <a:txBody>
                    <a:bodyPr/>
                    <a:lstStyle/>
                    <a:p>
                      <a:pPr algn="r" rtl="1"/>
                      <a:r>
                        <a:rPr kumimoji="0" lang="fa-IR" sz="1800" b="1" kern="1200" dirty="0" smtClean="0">
                          <a:solidFill>
                            <a:schemeClr val="dk1"/>
                          </a:solidFill>
                          <a:latin typeface="+mn-lt"/>
                          <a:ea typeface="+mn-ea"/>
                          <a:cs typeface="+mn-cs"/>
                        </a:rPr>
                        <a:t>گزارش بروز حادثه( شناسايي وقايع خطر زا )</a:t>
                      </a:r>
                      <a:endParaRPr kumimoji="0" lang="en-US" sz="1800" kern="1200" dirty="0" smtClean="0">
                        <a:solidFill>
                          <a:schemeClr val="dk1"/>
                        </a:solidFill>
                        <a:latin typeface="+mn-lt"/>
                        <a:ea typeface="+mn-ea"/>
                        <a:cs typeface="+mn-cs"/>
                      </a:endParaRPr>
                    </a:p>
                    <a:p>
                      <a:pPr algn="r"/>
                      <a:r>
                        <a:rPr kumimoji="0" lang="fa-IR" sz="1800" b="1" kern="1200" dirty="0" smtClean="0">
                          <a:solidFill>
                            <a:schemeClr val="dk1"/>
                          </a:solidFill>
                          <a:latin typeface="+mn-lt"/>
                          <a:ea typeface="+mn-ea"/>
                          <a:cs typeface="+mn-cs"/>
                        </a:rPr>
                        <a:t>50 – 30%</a:t>
                      </a:r>
                      <a:endParaRPr lang="en-US" dirty="0"/>
                    </a:p>
                  </a:txBody>
                  <a:tcPr/>
                </a:tc>
                <a:tc>
                  <a:txBody>
                    <a:bodyPr/>
                    <a:lstStyle/>
                    <a:p>
                      <a:pPr marL="0" marR="0" algn="just" rtl="1">
                        <a:spcBef>
                          <a:spcPts val="0"/>
                        </a:spcBef>
                        <a:spcAft>
                          <a:spcPts val="0"/>
                        </a:spcAft>
                        <a:tabLst>
                          <a:tab pos="187325" algn="r"/>
                          <a:tab pos="358775" algn="r"/>
                        </a:tabLst>
                      </a:pPr>
                      <a:r>
                        <a:rPr lang="fa-IR" sz="1200" b="1" dirty="0" smtClean="0">
                          <a:latin typeface="Times New Roman"/>
                          <a:ea typeface="Times New Roman"/>
                          <a:cs typeface="Titr"/>
                        </a:rPr>
                        <a:t>1</a:t>
                      </a:r>
                      <a:endParaRPr lang="en-US" sz="1200" dirty="0">
                        <a:latin typeface="Times New Roman"/>
                        <a:ea typeface="Times New Roman"/>
                      </a:endParaRPr>
                    </a:p>
                  </a:txBody>
                  <a:tcPr marL="68580" marR="68580" marT="0" marB="0"/>
                </a:tc>
              </a:tr>
              <a:tr h="1211283">
                <a:tc>
                  <a:txBody>
                    <a:bodyPr/>
                    <a:lstStyle/>
                    <a:p>
                      <a:pPr marL="0" marR="0" algn="just" rtl="1">
                        <a:spcBef>
                          <a:spcPts val="0"/>
                        </a:spcBef>
                        <a:spcAft>
                          <a:spcPts val="0"/>
                        </a:spcAft>
                        <a:tabLst>
                          <a:tab pos="187325" algn="r"/>
                          <a:tab pos="358775" algn="r"/>
                        </a:tabLst>
                      </a:pPr>
                      <a:r>
                        <a:rPr lang="fa-IR" sz="1200" b="1" dirty="0">
                          <a:latin typeface="Times New Roman"/>
                          <a:ea typeface="Times New Roman"/>
                          <a:cs typeface="B Yagut"/>
                        </a:rPr>
                        <a:t>بيمار 4 روز پس از عمل جراحي مرخص شده و به خانه رفته است . وي بدون برنامه </a:t>
                      </a:r>
                      <a:r>
                        <a:rPr lang="fa-IR" sz="1200" b="1" dirty="0" smtClean="0">
                          <a:latin typeface="Times New Roman"/>
                          <a:ea typeface="Times New Roman"/>
                          <a:cs typeface="B Yagut"/>
                        </a:rPr>
                        <a:t>جراحي به </a:t>
                      </a:r>
                      <a:r>
                        <a:rPr lang="fa-IR" sz="1200" b="1" dirty="0">
                          <a:latin typeface="Times New Roman"/>
                          <a:ea typeface="Times New Roman"/>
                          <a:cs typeface="B Yagut"/>
                        </a:rPr>
                        <a:t>بخش مراجعه كرده وتحت عمل جراحي  مجدد قرار گرفته است وجود گاز در شكم بيمار </a:t>
                      </a:r>
                      <a:r>
                        <a:rPr lang="fa-IR" sz="1200" b="1" dirty="0" smtClean="0">
                          <a:latin typeface="Times New Roman"/>
                          <a:ea typeface="Times New Roman"/>
                          <a:cs typeface="B Yagut"/>
                        </a:rPr>
                        <a:t>مشاهده شده است.</a:t>
                      </a:r>
                      <a:endParaRPr lang="en-US" sz="1200" dirty="0">
                        <a:latin typeface="Times New Roman"/>
                        <a:ea typeface="Times New Roman"/>
                      </a:endParaRPr>
                    </a:p>
                  </a:txBody>
                  <a:tcPr marL="68580" marR="68580" marT="0" marB="0"/>
                </a:tc>
                <a:tc>
                  <a:txBody>
                    <a:bodyPr/>
                    <a:lstStyle/>
                    <a:p>
                      <a:pPr algn="r"/>
                      <a:r>
                        <a:rPr kumimoji="0" lang="fa-IR" sz="1800" b="1" kern="1200" dirty="0" smtClean="0">
                          <a:solidFill>
                            <a:schemeClr val="dk1"/>
                          </a:solidFill>
                          <a:latin typeface="+mn-lt"/>
                          <a:ea typeface="+mn-ea"/>
                          <a:cs typeface="+mn-cs"/>
                        </a:rPr>
                        <a:t>گزارش وقوع حادثه 60 -40%</a:t>
                      </a:r>
                      <a:endParaRPr lang="en-US" dirty="0"/>
                    </a:p>
                  </a:txBody>
                  <a:tcPr/>
                </a:tc>
                <a:tc>
                  <a:txBody>
                    <a:bodyPr/>
                    <a:lstStyle/>
                    <a:p>
                      <a:pPr marL="0" marR="0" algn="just" rtl="1">
                        <a:spcBef>
                          <a:spcPts val="0"/>
                        </a:spcBef>
                        <a:spcAft>
                          <a:spcPts val="0"/>
                        </a:spcAft>
                        <a:tabLst>
                          <a:tab pos="187325" algn="r"/>
                          <a:tab pos="358775" algn="r"/>
                        </a:tabLst>
                      </a:pPr>
                      <a:r>
                        <a:rPr lang="fa-IR" sz="1200" b="1" dirty="0" smtClean="0">
                          <a:latin typeface="Times New Roman"/>
                          <a:ea typeface="Times New Roman"/>
                          <a:cs typeface="Titr"/>
                        </a:rPr>
                        <a:t>2</a:t>
                      </a:r>
                      <a:endParaRPr lang="en-US" sz="1200" dirty="0">
                        <a:latin typeface="Times New Roman"/>
                        <a:ea typeface="Times New Roman"/>
                      </a:endParaRPr>
                    </a:p>
                  </a:txBody>
                  <a:tcPr marL="68580" marR="68580" marT="0" marB="0"/>
                </a:tc>
              </a:tr>
              <a:tr h="1093519">
                <a:tc>
                  <a:txBody>
                    <a:bodyPr/>
                    <a:lstStyle/>
                    <a:p>
                      <a:pPr marL="0" marR="0" algn="just" rtl="1">
                        <a:spcBef>
                          <a:spcPts val="0"/>
                        </a:spcBef>
                        <a:spcAft>
                          <a:spcPts val="0"/>
                        </a:spcAft>
                        <a:tabLst>
                          <a:tab pos="187325" algn="r"/>
                          <a:tab pos="358775" algn="r"/>
                        </a:tabLst>
                      </a:pPr>
                      <a:r>
                        <a:rPr lang="fa-IR" sz="1200" b="1" dirty="0">
                          <a:latin typeface="Times New Roman"/>
                          <a:ea typeface="Times New Roman"/>
                          <a:cs typeface="B Yagut"/>
                        </a:rPr>
                        <a:t>بيمار در بخش جراحي عمومي تحت درمان بوده است . به دليل   ............؟     نياز به بخش تخصصي پيدا نموده است ( انحراف از استانداردها) </a:t>
                      </a:r>
                      <a:endParaRPr lang="en-US" sz="1200" dirty="0">
                        <a:latin typeface="Times New Roman"/>
                        <a:ea typeface="Times New Roman"/>
                      </a:endParaRPr>
                    </a:p>
                  </a:txBody>
                  <a:tcPr marL="68580" marR="68580" marT="0" marB="0"/>
                </a:tc>
                <a:tc>
                  <a:txBody>
                    <a:bodyPr/>
                    <a:lstStyle/>
                    <a:p>
                      <a:pPr algn="r"/>
                      <a:r>
                        <a:rPr kumimoji="0" lang="fa-IR" sz="1800" b="1" kern="1200" dirty="0" smtClean="0">
                          <a:solidFill>
                            <a:schemeClr val="dk1"/>
                          </a:solidFill>
                          <a:latin typeface="+mn-lt"/>
                          <a:ea typeface="+mn-ea"/>
                          <a:cs typeface="+mn-cs"/>
                        </a:rPr>
                        <a:t>واقعه يابي 85 – 80 %</a:t>
                      </a:r>
                      <a:endParaRPr lang="en-US" dirty="0"/>
                    </a:p>
                  </a:txBody>
                  <a:tcPr/>
                </a:tc>
                <a:tc>
                  <a:txBody>
                    <a:bodyPr/>
                    <a:lstStyle/>
                    <a:p>
                      <a:pPr marL="0" marR="0" algn="just" rtl="1">
                        <a:spcBef>
                          <a:spcPts val="0"/>
                        </a:spcBef>
                        <a:spcAft>
                          <a:spcPts val="0"/>
                        </a:spcAft>
                        <a:tabLst>
                          <a:tab pos="187325" algn="r"/>
                          <a:tab pos="358775" algn="r"/>
                        </a:tabLst>
                      </a:pPr>
                      <a:r>
                        <a:rPr lang="fa-IR" sz="1200" b="1" dirty="0" smtClean="0">
                          <a:latin typeface="Times New Roman"/>
                          <a:ea typeface="Times New Roman"/>
                          <a:cs typeface="Titr"/>
                        </a:rPr>
                        <a:t>3</a:t>
                      </a:r>
                      <a:endParaRPr lang="en-US" sz="1200" dirty="0">
                        <a:latin typeface="Times New Roman"/>
                        <a:ea typeface="Times New Roman"/>
                      </a:endParaRPr>
                    </a:p>
                  </a:txBody>
                  <a:tcPr marL="68580" marR="68580" marT="0" marB="0"/>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r" rtl="1">
              <a:buNone/>
            </a:pPr>
            <a:r>
              <a:rPr lang="fa-IR" b="1" dirty="0" smtClean="0"/>
              <a:t>كميته مديريت خطرات احتمالي : وجود كميته مديريت خطرات احتمالي براي اولويت بندي فعاليتها – كاهـــــــش و يا حذف خطرات احتمالي واتخاذ تصميمات كاربردي در اين زمينه لازم است.</a:t>
            </a:r>
          </a:p>
          <a:p>
            <a:pPr algn="r" rtl="1">
              <a:buNone/>
            </a:pPr>
            <a:r>
              <a:rPr lang="fa-IR" b="1" dirty="0" smtClean="0"/>
              <a:t> اعضاي اين كميته عبارتند از مدير بيمارستان ( رئيس كميته ) رئيس كــــادر پزشكي – مدير پرستاري – مسئول تضمين كيفيت -نماينده اي از هيئت مديره مدير خطرات احتمالي ( دبير كميته )– نماينده كادر پزشكي – نماينده كادر پرستاري – نماينده كادر پيراپزشكي- مشاور و يا وكيل دعاوي بيمارستان – مهندس  بيوپزشكي</a:t>
            </a:r>
            <a:endParaRPr lang="en-US" dirty="0" smtClean="0"/>
          </a:p>
          <a:p>
            <a:pPr algn="r" rtl="1">
              <a:buNone/>
            </a:pPr>
            <a:r>
              <a:rPr lang="fa-IR" b="1" dirty="0" smtClean="0"/>
              <a:t> </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r" rtl="1">
              <a:buNone/>
            </a:pPr>
            <a:r>
              <a:rPr lang="fa-IR" b="1" dirty="0" smtClean="0"/>
              <a:t>وظايف كميته مزبور : </a:t>
            </a:r>
            <a:endParaRPr lang="en-US" dirty="0" smtClean="0"/>
          </a:p>
          <a:p>
            <a:pPr lvl="0" algn="r" rtl="1"/>
            <a:r>
              <a:rPr lang="fa-IR" b="1" dirty="0" smtClean="0"/>
              <a:t>بررسي گزارشهاي وقوع حوادث كه توسط مدير خطرات احتمالي جمع آوري و پي گيري شده است . </a:t>
            </a:r>
            <a:endParaRPr lang="en-US" dirty="0" smtClean="0"/>
          </a:p>
          <a:p>
            <a:pPr lvl="0" algn="r" rtl="1"/>
            <a:r>
              <a:rPr lang="fa-IR" b="1" dirty="0" smtClean="0"/>
              <a:t>بررسي كليه شكايات و دعاوي صورت گرفته از جانب بيماران – ملاقات كنندگان و همراهان </a:t>
            </a:r>
            <a:endParaRPr lang="en-US" dirty="0" smtClean="0"/>
          </a:p>
          <a:p>
            <a:pPr lvl="0" algn="r" rtl="1"/>
            <a:r>
              <a:rPr lang="fa-IR" b="1" dirty="0" smtClean="0"/>
              <a:t>تعيين سياستها و دستورالعملهاي مديريت خطر احتمالي و تجديد نظر ادواري آن </a:t>
            </a:r>
            <a:endParaRPr lang="en-US" dirty="0" smtClean="0"/>
          </a:p>
          <a:p>
            <a:pPr lvl="0" algn="r" rtl="1"/>
            <a:r>
              <a:rPr lang="fa-IR" b="1" dirty="0" smtClean="0"/>
              <a:t>نظارت بر كليه فعاليتهاي خطر احتمالي در داخل بيمارستان </a:t>
            </a:r>
            <a:endParaRPr lang="en-US" dirty="0" smtClean="0"/>
          </a:p>
          <a:p>
            <a:pPr algn="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77500" lnSpcReduction="20000"/>
          </a:bodyPr>
          <a:lstStyle/>
          <a:p>
            <a:pPr algn="r" rtl="1">
              <a:buNone/>
            </a:pPr>
            <a:r>
              <a:rPr lang="fa-IR" b="1" dirty="0" smtClean="0"/>
              <a:t>كميته به صورت ماهانه تشكيل جلسه داده و گزارشات براي مديريا هيئت مديره ارسال ميشود . </a:t>
            </a:r>
            <a:endParaRPr lang="en-US" dirty="0" smtClean="0"/>
          </a:p>
          <a:p>
            <a:pPr algn="r" rtl="1">
              <a:buNone/>
            </a:pPr>
            <a:r>
              <a:rPr lang="fa-IR" b="1" dirty="0" smtClean="0">
                <a:cs typeface="B Titr" pitchFamily="2" charset="-78"/>
              </a:rPr>
              <a:t>فعاليتهاي مديريت  خطرات احتمالي : </a:t>
            </a:r>
            <a:r>
              <a:rPr lang="en-US" b="1" dirty="0" smtClean="0">
                <a:cs typeface="B Titr" pitchFamily="2" charset="-78"/>
              </a:rPr>
              <a:t>PACED</a:t>
            </a:r>
            <a:endParaRPr lang="en-US" dirty="0" smtClean="0">
              <a:cs typeface="B Titr" pitchFamily="2" charset="-78"/>
            </a:endParaRPr>
          </a:p>
          <a:p>
            <a:pPr lvl="0" algn="r" rtl="1"/>
            <a:r>
              <a:rPr lang="fa-IR" b="1" dirty="0" smtClean="0"/>
              <a:t>فعاليتهاي پيشگيري</a:t>
            </a:r>
            <a:r>
              <a:rPr lang="en-US" b="1" dirty="0" smtClean="0"/>
              <a:t>Preventive Activities </a:t>
            </a:r>
            <a:r>
              <a:rPr lang="fa-IR" b="1" dirty="0" smtClean="0"/>
              <a:t>: برنامه ريزي پيشرو در زمينه جلوگيري از پيدايش خطرات بالقوه مرتبط با بيمار و بيمارستان است . </a:t>
            </a:r>
            <a:endParaRPr lang="en-US" dirty="0" smtClean="0"/>
          </a:p>
          <a:p>
            <a:pPr lvl="0" algn="r" rtl="1"/>
            <a:r>
              <a:rPr lang="fa-IR" b="1" dirty="0" smtClean="0"/>
              <a:t>فعاليتهاي مديريتي </a:t>
            </a:r>
            <a:r>
              <a:rPr lang="en-US" b="1" dirty="0" smtClean="0"/>
              <a:t>Administrative  Activities</a:t>
            </a:r>
            <a:r>
              <a:rPr lang="fa-IR" b="1" dirty="0" smtClean="0"/>
              <a:t>  </a:t>
            </a:r>
            <a:r>
              <a:rPr lang="en-US" b="1" dirty="0" smtClean="0"/>
              <a:t>:</a:t>
            </a:r>
            <a:r>
              <a:rPr lang="fa-IR" b="1" dirty="0" smtClean="0"/>
              <a:t>  اقدامات مديريت بيمارستان </a:t>
            </a:r>
            <a:r>
              <a:rPr lang="en-US" b="1" dirty="0" smtClean="0"/>
              <a:t>_ </a:t>
            </a:r>
            <a:r>
              <a:rPr lang="fa-IR" b="1" dirty="0" smtClean="0"/>
              <a:t>مديريت خطر و كليه مديران بخشها هنگام مواجه شدن با خطرات احتمالي است . </a:t>
            </a:r>
            <a:endParaRPr lang="en-US" dirty="0" smtClean="0"/>
          </a:p>
          <a:p>
            <a:pPr lvl="0" algn="r" rtl="1"/>
            <a:r>
              <a:rPr lang="fa-IR" b="1" dirty="0" smtClean="0"/>
              <a:t>فعاليتهاي اصلاحي </a:t>
            </a:r>
            <a:r>
              <a:rPr lang="en-US" b="1" dirty="0" smtClean="0"/>
              <a:t>corrective   Activities </a:t>
            </a:r>
            <a:r>
              <a:rPr lang="fa-IR" b="1" dirty="0" smtClean="0"/>
              <a:t>: بر شناسايي هنگام مشكل، پايش موقعيتهاي مشكل و حل سريع مشكل تاكيد دارد . </a:t>
            </a:r>
            <a:endParaRPr lang="en-US" dirty="0" smtClean="0"/>
          </a:p>
          <a:p>
            <a:pPr lvl="0" algn="r" rtl="1"/>
            <a:r>
              <a:rPr lang="fa-IR" b="1" dirty="0" smtClean="0"/>
              <a:t>فعاليت هاي آموزشي</a:t>
            </a:r>
            <a:r>
              <a:rPr lang="en-US" b="1" dirty="0" smtClean="0"/>
              <a:t>  Education    Activities</a:t>
            </a:r>
            <a:r>
              <a:rPr lang="fa-IR" b="1" dirty="0" smtClean="0"/>
              <a:t>: بر ايجاد يك واحد آموزش بين بخشي و نگهداري مدارك فعاليتهاي آموزشي تاكيد دارد . </a:t>
            </a:r>
            <a:endParaRPr lang="en-US" dirty="0" smtClean="0"/>
          </a:p>
          <a:p>
            <a:pPr lvl="0" algn="r" rtl="1"/>
            <a:r>
              <a:rPr lang="fa-IR" b="1" dirty="0" smtClean="0"/>
              <a:t>فعاليتهاي مستند سازي </a:t>
            </a:r>
            <a:r>
              <a:rPr lang="en-US" b="1" dirty="0" smtClean="0"/>
              <a:t>Documentary  Activities  </a:t>
            </a:r>
            <a:r>
              <a:rPr lang="fa-IR" b="1" dirty="0" smtClean="0"/>
              <a:t>: بر نگهداري مدارك مرتبط با مديريت خطر احتمالي از قبيل سياستها و دستورالعمهاي كتبي ، گزارش وقوع حادثه – اقدامات اصلاحات درخواستهاي قانوني و غيره تاكيد دارد . </a:t>
            </a:r>
            <a:endParaRPr lang="en-US" dirty="0" smtClean="0"/>
          </a:p>
          <a:p>
            <a:pPr algn="r" rtl="1"/>
            <a:r>
              <a:rPr lang="fa-IR" b="1" dirty="0" smtClean="0"/>
              <a:t> </a:t>
            </a:r>
            <a:endParaRPr lang="en-US" dirty="0" smtClean="0"/>
          </a:p>
          <a:p>
            <a:pPr algn="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458200" cy="6019800"/>
          </a:xfrm>
        </p:spPr>
        <p:txBody>
          <a:bodyPr>
            <a:normAutofit fontScale="92500" lnSpcReduction="10000"/>
          </a:bodyPr>
          <a:lstStyle/>
          <a:p>
            <a:pPr algn="r" rtl="1">
              <a:buNone/>
            </a:pPr>
            <a:r>
              <a:rPr lang="fa-IR" b="1" dirty="0" smtClean="0"/>
              <a:t>ثبت طبي و گزارشات حوادث :</a:t>
            </a:r>
            <a:endParaRPr lang="en-US" dirty="0" smtClean="0"/>
          </a:p>
          <a:p>
            <a:pPr marL="514350" indent="-514350" algn="r" rtl="1">
              <a:buFont typeface="+mj-lt"/>
              <a:buAutoNum type="arabicPeriod"/>
            </a:pPr>
            <a:r>
              <a:rPr lang="fa-IR" b="1" dirty="0" smtClean="0"/>
              <a:t>ثبت هاي طبي براي مسئوليت سازمان و پزشك و پرستاري به كار مي رود اگر ثبت ناقص يا ناكافي باشد يا از قلم افتاده باشد به احتمال زياد سازمان دچارسوء خواهد شد و ضرر خواهد كرد با توجه به اينكه گزارش رويددادها براي تحليل  فراواني و علل وقايع مورد استفاده قرار مي گيرد بنابر اين هنگام نوشتن گزارشات بايد موارد زير مد نظر قرار گيرد . </a:t>
            </a:r>
            <a:endParaRPr lang="en-US" dirty="0" smtClean="0"/>
          </a:p>
          <a:p>
            <a:pPr marL="514350" lvl="0" indent="-514350" algn="r" rtl="1">
              <a:buFont typeface="+mj-lt"/>
              <a:buAutoNum type="arabicPeriod"/>
            </a:pPr>
            <a:r>
              <a:rPr lang="fa-IR" b="1" dirty="0" smtClean="0"/>
              <a:t>بطور جامع-صحيح در گزارش واقعه ثبت شود . </a:t>
            </a:r>
            <a:endParaRPr lang="en-US" dirty="0" smtClean="0"/>
          </a:p>
          <a:p>
            <a:pPr marL="514350" lvl="0" indent="-514350" algn="r" rtl="1">
              <a:buFont typeface="+mj-lt"/>
              <a:buAutoNum type="arabicPeriod"/>
            </a:pPr>
            <a:r>
              <a:rPr lang="fa-IR" b="1" dirty="0" smtClean="0"/>
              <a:t>جزئيات در قالب واژه هاي عيني ثبت شود آنچه را واقعاً ديده ايد يا شنيده ايد بنويسيد و از كلمات و بيانات قضاوتي بپرهيزيد . </a:t>
            </a:r>
            <a:endParaRPr lang="en-US" dirty="0" smtClean="0"/>
          </a:p>
          <a:p>
            <a:pPr marL="514350" lvl="0" indent="-514350" algn="r" rtl="1">
              <a:buFont typeface="+mj-lt"/>
              <a:buAutoNum type="arabicPeriod"/>
            </a:pPr>
            <a:r>
              <a:rPr lang="fa-IR" b="1" dirty="0" smtClean="0"/>
              <a:t>كارهايي را كه در محل وقوع انجام شده است توصيف كند . </a:t>
            </a:r>
            <a:endParaRPr lang="en-US" dirty="0" smtClean="0"/>
          </a:p>
          <a:p>
            <a:pPr marL="514350" indent="-514350" algn="r" rtl="1">
              <a:buFont typeface="+mj-lt"/>
              <a:buAutoNum type="arabicPeriod"/>
            </a:pPr>
            <a:r>
              <a:rPr lang="fa-IR" b="1" dirty="0" smtClean="0"/>
              <a:t>زمان وقوع – نام پزشكي كه اطلاع داده شد و سرپرستي كه گزارش را بررسي كرده بنويسيد . </a:t>
            </a:r>
            <a:endParaRPr lang="en-US" dirty="0" smtClean="0"/>
          </a:p>
          <a:p>
            <a:pPr marL="514350" lvl="0" indent="-514350" algn="r" rtl="1">
              <a:buFont typeface="+mj-lt"/>
              <a:buAutoNum type="arabicPeriod"/>
            </a:pPr>
            <a:r>
              <a:rPr lang="fa-IR" b="1" dirty="0" smtClean="0"/>
              <a:t>گزارش را در پرونده بيمار نگذاريد بلكه براي فردي كه براي رسيدگي مشخص كرده ايد بنويسيد . </a:t>
            </a:r>
            <a:endParaRPr lang="en-US" b="1" dirty="0" smtClean="0"/>
          </a:p>
          <a:p>
            <a:pPr marL="514350" lvl="0" indent="-514350" algn="r" rtl="1">
              <a:buFont typeface="+mj-lt"/>
              <a:buAutoNum type="arabicPeriod"/>
            </a:pPr>
            <a:r>
              <a:rPr lang="fa-IR" b="1" dirty="0" smtClean="0"/>
              <a:t>افرادي را با مسئوليتهاي تعيين شده انتخاب و هيچ گونه عذر و بهانه اي را در مورد قصور نپذيريد   </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rtl="1">
              <a:buNone/>
            </a:pPr>
            <a:r>
              <a:rPr lang="fa-IR" dirty="0" smtClean="0">
                <a:cs typeface="B Titr" pitchFamily="2" charset="-78"/>
              </a:rPr>
              <a:t>علل عدم گزارش دهی:</a:t>
            </a:r>
            <a:endParaRPr lang="en-US" dirty="0" smtClean="0">
              <a:cs typeface="B Titr" pitchFamily="2" charset="-78"/>
            </a:endParaRPr>
          </a:p>
          <a:p>
            <a:pPr lvl="0" algn="just" rtl="1"/>
            <a:r>
              <a:rPr lang="fa-IR" b="1" dirty="0" smtClean="0"/>
              <a:t>عدم اطلاع از اینکه در حقیقت یک واقعه قابل گزارش چیست؟</a:t>
            </a:r>
            <a:endParaRPr lang="en-US" dirty="0" smtClean="0"/>
          </a:p>
          <a:p>
            <a:pPr lvl="0" algn="just" rtl="1"/>
            <a:r>
              <a:rPr lang="fa-IR" b="1" dirty="0" smtClean="0"/>
              <a:t>ترس از واکنش های تنبیهی روسا و مسئولین </a:t>
            </a:r>
            <a:endParaRPr lang="en-US" dirty="0" smtClean="0"/>
          </a:p>
          <a:p>
            <a:pPr lvl="0" algn="just" rtl="1"/>
            <a:r>
              <a:rPr lang="fa-IR" b="1" dirty="0" smtClean="0"/>
              <a:t>گزارشدهی واقعه تعهداتی را بر آنها تحمیل می کند.</a:t>
            </a:r>
            <a:endParaRPr lang="en-US" dirty="0" smtClean="0"/>
          </a:p>
          <a:p>
            <a:pPr lvl="0" algn="just" rtl="1"/>
            <a:r>
              <a:rPr lang="fa-IR" b="1" dirty="0" smtClean="0"/>
              <a:t>عدم تمایل به برگزارش وقایعی که پزشکان در آن درگیر می باشند.</a:t>
            </a:r>
            <a:endParaRPr lang="en-US" dirty="0" smtClean="0"/>
          </a:p>
          <a:p>
            <a:pPr lvl="0" algn="just" rtl="1"/>
            <a:r>
              <a:rPr lang="fa-IR" b="1" dirty="0" smtClean="0"/>
              <a:t>کمبود وقت برای نوشتن شرح واقعه بصورت کتبی</a:t>
            </a:r>
            <a:endParaRPr lang="en-US" dirty="0" smtClean="0"/>
          </a:p>
          <a:p>
            <a:pPr lvl="0" algn="just" rtl="1"/>
            <a:r>
              <a:rPr lang="fa-IR" b="1" dirty="0" smtClean="0"/>
              <a:t>عدم اطلاع در مورد نتایج مطلوب یک سیستم بهینه گزارشدهی واقعه</a:t>
            </a:r>
            <a:endParaRPr lang="en-US" dirty="0" smtClean="0"/>
          </a:p>
          <a:p>
            <a:pPr algn="just" rtl="1">
              <a:buNone/>
            </a:pPr>
            <a:r>
              <a:rPr lang="fa-IR" b="1" dirty="0" smtClean="0"/>
              <a:t> </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type="ctrTitle"/>
          </p:nvPr>
        </p:nvPicPr>
        <p:blipFill>
          <a:blip r:embed="rId2"/>
          <a:srcRect/>
          <a:stretch>
            <a:fillRect/>
          </a:stretch>
        </p:blipFill>
        <p:spPr>
          <a:xfrm>
            <a:off x="1257300" y="990600"/>
            <a:ext cx="7085013" cy="1905000"/>
          </a:xfrm>
          <a:prstGeom prst="rect">
            <a:avLst/>
          </a:prstGeom>
          <a:effectLst>
            <a:outerShdw blurRad="292100" dist="139700" dir="2700000" algn="tl" rotWithShape="0">
              <a:srgbClr val="333333">
                <a:alpha val="65000"/>
              </a:srgbClr>
            </a:outerShdw>
          </a:effectLst>
        </p:spPr>
      </p:pic>
      <p:pic>
        <p:nvPicPr>
          <p:cNvPr id="3" name="Picture 2" descr="PHOTO SAFFAT (145).jpg"/>
          <p:cNvPicPr>
            <a:picLocks noChangeAspect="1"/>
          </p:cNvPicPr>
          <p:nvPr/>
        </p:nvPicPr>
        <p:blipFill>
          <a:blip r:embed="rId3"/>
          <a:stretch>
            <a:fillRect/>
          </a:stretch>
        </p:blipFill>
        <p:spPr>
          <a:xfrm>
            <a:off x="4572000" y="2786058"/>
            <a:ext cx="4000528" cy="20717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prst="convex"/>
            <a:bevelB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strVal val="#ppt_w*0.70"/>
                                          </p:val>
                                        </p:tav>
                                        <p:tav tm="100000">
                                          <p:val>
                                            <p:strVal val="#ppt_w"/>
                                          </p:val>
                                        </p:tav>
                                      </p:tavLst>
                                    </p:anim>
                                    <p:anim calcmode="lin" valueType="num">
                                      <p:cBhvr>
                                        <p:cTn id="8" dur="1000" fill="hold"/>
                                        <p:tgtEl>
                                          <p:spTgt spid="2052"/>
                                        </p:tgtEl>
                                        <p:attrNameLst>
                                          <p:attrName>ppt_h</p:attrName>
                                        </p:attrNameLst>
                                      </p:cBhvr>
                                      <p:tavLst>
                                        <p:tav tm="0">
                                          <p:val>
                                            <p:strVal val="#ppt_h"/>
                                          </p:val>
                                        </p:tav>
                                        <p:tav tm="100000">
                                          <p:val>
                                            <p:strVal val="#ppt_h"/>
                                          </p:val>
                                        </p:tav>
                                      </p:tavLst>
                                    </p:anim>
                                    <p:animEffect transition="in" filter="fade">
                                      <p:cBhvr>
                                        <p:cTn id="9" dur="1000"/>
                                        <p:tgtEl>
                                          <p:spTgt spid="2052"/>
                                        </p:tgtEl>
                                      </p:cBhvr>
                                    </p:animEffect>
                                  </p:childTnLst>
                                </p:cTn>
                              </p:par>
                            </p:childTnLst>
                          </p:cTn>
                        </p:par>
                        <p:par>
                          <p:cTn id="10" fill="hold">
                            <p:stCondLst>
                              <p:cond delay="1000"/>
                            </p:stCondLst>
                            <p:childTnLst>
                              <p:par>
                                <p:cTn id="11" presetID="18" presetClass="entr" presetSubtype="1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62500" lnSpcReduction="20000"/>
          </a:bodyPr>
          <a:lstStyle/>
          <a:p>
            <a:pPr algn="just" rtl="1">
              <a:buNone/>
            </a:pPr>
            <a:r>
              <a:rPr lang="fa-IR" sz="3800" b="1" dirty="0" smtClean="0"/>
              <a:t>برنامه ي مدیریت خطر:</a:t>
            </a:r>
            <a:endParaRPr lang="en-US" sz="3800" dirty="0" smtClean="0"/>
          </a:p>
          <a:p>
            <a:pPr algn="just" rtl="1"/>
            <a:r>
              <a:rPr lang="fa-IR" sz="2900" b="1" dirty="0" smtClean="0"/>
              <a:t>این برنامه همه بخشهای یک سازمان را در </a:t>
            </a:r>
            <a:r>
              <a:rPr lang="fa-IR" b="1" dirty="0" smtClean="0"/>
              <a:t>بر می گیرد و باید دارای ویژگی ذیل باشد:</a:t>
            </a:r>
            <a:endParaRPr lang="en-US" dirty="0" smtClean="0"/>
          </a:p>
          <a:p>
            <a:pPr lvl="0" algn="just" rtl="1"/>
            <a:r>
              <a:rPr lang="fa-IR" b="1" dirty="0" smtClean="0"/>
              <a:t>خطرات بالقوه برای حوادث و صدمات یا بحران های مالی را تعیین کند.</a:t>
            </a:r>
            <a:endParaRPr lang="en-US" dirty="0" smtClean="0"/>
          </a:p>
          <a:p>
            <a:pPr lvl="0" algn="just" rtl="1"/>
            <a:r>
              <a:rPr lang="fa-IR" b="1" dirty="0" smtClean="0"/>
              <a:t>بین همه بخشهای سازمان ارتباط رسمی و غیررسمی برقرار کند.</a:t>
            </a:r>
            <a:endParaRPr lang="en-US" dirty="0" smtClean="0"/>
          </a:p>
          <a:p>
            <a:pPr lvl="0" algn="just" rtl="1"/>
            <a:r>
              <a:rPr lang="fa-IR" b="1" dirty="0" smtClean="0"/>
              <a:t>تسهیلات لازم را برای تعیین حیطه مسئله تعیین کند.</a:t>
            </a:r>
            <a:endParaRPr lang="en-US" dirty="0" smtClean="0"/>
          </a:p>
          <a:p>
            <a:pPr lvl="0" algn="just" rtl="1"/>
            <a:r>
              <a:rPr lang="fa-IR" b="1" dirty="0" smtClean="0"/>
              <a:t>سیستم پایش را مرور و موارد تکمیـــلی را ارزشیــابی کند و سیستم های مورد نیاز اضافی برای گردآوری داده های واقعی فراهم کند.(گزارشات حوادث ،حسابرسی ها ، یادداشت ها،شکایات شفاهی ، پرسشنامه بيماران)</a:t>
            </a:r>
            <a:endParaRPr lang="en-US" dirty="0" smtClean="0"/>
          </a:p>
          <a:p>
            <a:pPr lvl="0" algn="just" rtl="1"/>
            <a:r>
              <a:rPr lang="fa-IR" b="1" dirty="0" smtClean="0"/>
              <a:t>فراوانی – شدت و علل انواع ویژه و عمومی حوادث را که باعث جراحت یا پیامدهای ناگوار برای بیماران می باشد تحلیل کند.</a:t>
            </a:r>
            <a:endParaRPr lang="en-US" dirty="0" smtClean="0"/>
          </a:p>
          <a:p>
            <a:pPr lvl="0" algn="just" rtl="1"/>
            <a:r>
              <a:rPr lang="fa-IR" b="1" dirty="0" smtClean="0"/>
              <a:t>جنبه های ایمن و خطرزای پروسیجرهای مراقبت از بیمار و برنامه های جدید را مرور و ارزیابی کند.</a:t>
            </a:r>
            <a:endParaRPr lang="en-US" dirty="0" smtClean="0"/>
          </a:p>
          <a:p>
            <a:pPr lvl="0" algn="just" rtl="1"/>
            <a:r>
              <a:rPr lang="fa-IR" b="1" dirty="0" smtClean="0"/>
              <a:t>قوانین و کدهای مربوط به ایمنی بیمار ، رضایت و مراقبت را بررسی کند.</a:t>
            </a:r>
            <a:endParaRPr lang="en-US" dirty="0" smtClean="0"/>
          </a:p>
          <a:p>
            <a:pPr lvl="0" algn="just" rtl="1"/>
            <a:r>
              <a:rPr lang="fa-IR" b="1" dirty="0" smtClean="0"/>
              <a:t>تا حد امکان خطرات را حذف یا کاهش دهد.</a:t>
            </a:r>
            <a:endParaRPr lang="en-US" dirty="0" smtClean="0"/>
          </a:p>
          <a:p>
            <a:pPr lvl="0" algn="just" rtl="1"/>
            <a:r>
              <a:rPr lang="fa-IR" b="1" dirty="0" smtClean="0"/>
              <a:t>نیازهای آموزشی بیمار خانواده و پرسنل را بوسیله مجریان برنامه های آموزشی (در حال اجرا و یا پیش بینی) توصیف کند.</a:t>
            </a:r>
            <a:endParaRPr lang="en-US" dirty="0" smtClean="0"/>
          </a:p>
          <a:p>
            <a:pPr lvl="0" algn="just" rtl="1"/>
            <a:r>
              <a:rPr lang="fa-IR" b="1" dirty="0" smtClean="0"/>
              <a:t>گزارشات دوره اي براي مديريت ،پرسنل وهيئت مديره فراهم كند.</a:t>
            </a:r>
            <a:endParaRPr lang="en-US" dirty="0" smtClean="0"/>
          </a:p>
          <a:p>
            <a:pPr algn="just"/>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228600"/>
            <a:ext cx="7772400" cy="5791200"/>
          </a:xfrm>
        </p:spPr>
        <p:txBody>
          <a:bodyPr>
            <a:noAutofit/>
          </a:bodyPr>
          <a:lstStyle/>
          <a:p>
            <a:pPr algn="just" rtl="1">
              <a:lnSpc>
                <a:spcPct val="120000"/>
              </a:lnSpc>
              <a:buNone/>
            </a:pPr>
            <a:r>
              <a:rPr lang="fa-IR" sz="1700" b="1" dirty="0" smtClean="0"/>
              <a:t>انجمن مدیریت خطرات احتمالی بهداشت و درمان آمریکا</a:t>
            </a:r>
            <a:r>
              <a:rPr lang="en-US" sz="1700" b="1" dirty="0" smtClean="0"/>
              <a:t>American  society  of health care risk management(ASHRM) </a:t>
            </a:r>
            <a:r>
              <a:rPr lang="fa-IR" sz="1700" b="1" dirty="0" smtClean="0"/>
              <a:t>یک برنامه برای مدیریت خطرات احتمالی تعیین کرده است این برنامه عبارت است از :</a:t>
            </a:r>
            <a:endParaRPr lang="en-US" sz="1700" dirty="0" smtClean="0"/>
          </a:p>
          <a:p>
            <a:pPr algn="just" rtl="1">
              <a:lnSpc>
                <a:spcPct val="120000"/>
              </a:lnSpc>
            </a:pPr>
            <a:r>
              <a:rPr lang="fa-IR" sz="1700" b="1" dirty="0" smtClean="0"/>
              <a:t>وجود مدیر خطر متخصص ماهر و آموزش دیده (سالانه حداقل 8 ساعت آموزش داشته باشد) ضروری است.</a:t>
            </a:r>
            <a:endParaRPr lang="en-US" sz="1700" dirty="0" smtClean="0"/>
          </a:p>
          <a:p>
            <a:pPr algn="just" rtl="1">
              <a:lnSpc>
                <a:spcPct val="120000"/>
              </a:lnSpc>
            </a:pPr>
            <a:r>
              <a:rPr lang="fa-IR" sz="1700" b="1" dirty="0" smtClean="0"/>
              <a:t>مدیران خطرات احتمالی باید به همه داده ها و منابع اعتباری مدیریتی و پزشکی دسترسی داشته باشند.</a:t>
            </a:r>
            <a:endParaRPr lang="en-US" sz="1700" dirty="0" smtClean="0"/>
          </a:p>
          <a:p>
            <a:pPr algn="just" rtl="1">
              <a:lnSpc>
                <a:spcPct val="120000"/>
              </a:lnSpc>
            </a:pPr>
            <a:r>
              <a:rPr lang="fa-IR" sz="1700" b="1" dirty="0" smtClean="0"/>
              <a:t>سازمان باید بطور کتبی منابع لازم را برای مدیریت خطرات احتمالی فراهم کند( با توافق هیأت مدیره و مدیر اجرایی و کادر پزشکی)</a:t>
            </a:r>
            <a:endParaRPr lang="en-US" sz="1700" dirty="0" smtClean="0"/>
          </a:p>
          <a:p>
            <a:pPr algn="just" rtl="1">
              <a:lnSpc>
                <a:spcPct val="120000"/>
              </a:lnSpc>
            </a:pPr>
            <a:r>
              <a:rPr lang="fa-IR" sz="1700" b="1" dirty="0" smtClean="0"/>
              <a:t>سازمان باید سیستمی به منظور شناسایی ، بررسی و تجزیه و تحلیل وقایع غیرقابل پیش بینی داشته باشد.</a:t>
            </a:r>
            <a:endParaRPr lang="en-US" sz="1700" dirty="0" smtClean="0"/>
          </a:p>
          <a:p>
            <a:pPr algn="just" rtl="1">
              <a:lnSpc>
                <a:spcPct val="120000"/>
              </a:lnSpc>
            </a:pPr>
            <a:r>
              <a:rPr lang="fa-IR" sz="1700" b="1" dirty="0" smtClean="0"/>
              <a:t>سازمان باید وسایلی برای متمرکز کردن داده ها و تجزیه و تحلیل(بخشهاي اداري وپزشكي) آنها داشته باشد.</a:t>
            </a:r>
            <a:endParaRPr lang="en-US" sz="1700" dirty="0" smtClean="0"/>
          </a:p>
          <a:p>
            <a:pPr algn="just" rtl="1">
              <a:lnSpc>
                <a:spcPct val="120000"/>
              </a:lnSpc>
            </a:pPr>
            <a:r>
              <a:rPr lang="fa-IR" sz="1700" b="1" dirty="0" smtClean="0"/>
              <a:t>مدیران خطر باید بصورت ادواری گزارشات فعالیت های برنامه را به هیأت مدیره سازمان ارائه دهند.</a:t>
            </a:r>
            <a:endParaRPr lang="en-US" sz="1700" dirty="0" smtClean="0"/>
          </a:p>
          <a:p>
            <a:pPr algn="just" rtl="1">
              <a:lnSpc>
                <a:spcPct val="120000"/>
              </a:lnSpc>
            </a:pPr>
            <a:r>
              <a:rPr lang="fa-IR" sz="1700" b="1" dirty="0" smtClean="0"/>
              <a:t>مدیران خطرات احتمالی باید نسبت به ایجاد برنامه های آموزشی ضمن خدمت برای کادر پزشکی یا کارکنان تازه وارد اقدام کنند.</a:t>
            </a:r>
            <a:endParaRPr lang="en-US" sz="1700" dirty="0" smtClean="0"/>
          </a:p>
          <a:p>
            <a:pPr algn="just" rtl="1">
              <a:lnSpc>
                <a:spcPct val="120000"/>
              </a:lnSpc>
            </a:pPr>
            <a:r>
              <a:rPr lang="fa-IR" sz="1700" b="1" dirty="0" smtClean="0"/>
              <a:t>مدیران خطر احتمالی باید اطلاعاتی نظیر سهل انگاری – اشتباهات پزشکی – شکایات و دعاوی بیماران را بصورت گزارش در اختیار کمیته ارزشیابی کادر پزشکی قرار دهند.</a:t>
            </a:r>
            <a:endParaRPr lang="en-US" sz="1700" dirty="0" smtClean="0"/>
          </a:p>
          <a:p>
            <a:pPr algn="just" rtl="1">
              <a:lnSpc>
                <a:spcPct val="120000"/>
              </a:lnSpc>
              <a:buNone/>
            </a:pPr>
            <a:r>
              <a:rPr lang="fa-IR" sz="1700" b="1" dirty="0" smtClean="0"/>
              <a:t> </a:t>
            </a:r>
            <a:endParaRPr lang="en-US" sz="1700" dirty="0" smtClean="0"/>
          </a:p>
          <a:p>
            <a:pPr algn="just">
              <a:lnSpc>
                <a:spcPct val="120000"/>
              </a:lnSpc>
            </a:pPr>
            <a:endParaRPr lang="en-US" sz="17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381000"/>
            <a:ext cx="7772400" cy="5791200"/>
          </a:xfrm>
        </p:spPr>
        <p:txBody>
          <a:bodyPr>
            <a:noAutofit/>
          </a:bodyPr>
          <a:lstStyle/>
          <a:p>
            <a:pPr lvl="1" algn="r" rtl="1">
              <a:buNone/>
            </a:pPr>
            <a:r>
              <a:rPr lang="fa-IR" sz="1600" b="1" dirty="0" smtClean="0"/>
              <a:t>مديريت خطر و كيفيت درمان </a:t>
            </a:r>
            <a:endParaRPr lang="en-US" sz="1600" dirty="0" smtClean="0"/>
          </a:p>
          <a:p>
            <a:pPr algn="r" rtl="1">
              <a:buNone/>
            </a:pPr>
            <a:r>
              <a:rPr lang="fa-IR" sz="1600" b="1" dirty="0" smtClean="0"/>
              <a:t>    مديريت خطر به عنوان يك ابزار مكمل در عرصه مديريت بيمارستانها كاربرد دارد مديريت خطر تنها نبايد بر جنبه هاي مالي سازمانهاي بهداشتي درماني تاكيد ورزد بلكه  به اثر بخشي آن نيز اهميت دهد ( ارائه خدمات كيفي به افراد نيازمند در زمان و مكان مناسب ) كميسيون مشترك ارزيابي بيمارستانها 1989 ، رعايت اين استانداردها را براي بيمارستانها الزامي كرده است . </a:t>
            </a:r>
            <a:endParaRPr lang="en-US" sz="1600" dirty="0" smtClean="0"/>
          </a:p>
          <a:p>
            <a:pPr lvl="0" algn="r" rtl="1"/>
            <a:r>
              <a:rPr lang="fa-IR" sz="1600" b="1" dirty="0" smtClean="0"/>
              <a:t>منابع لازم را براي تضمين كيفيت و مديريت خطر مرتبط با مراقبت از بيمار را فراهم و در اين زمينه حمايت و پشتيباني لازم را انجام مي دهند . </a:t>
            </a:r>
            <a:endParaRPr lang="en-US" sz="1600" dirty="0" smtClean="0"/>
          </a:p>
          <a:p>
            <a:pPr lvl="0" algn="r" rtl="1"/>
            <a:r>
              <a:rPr lang="fa-IR" sz="1600" b="1" dirty="0" smtClean="0"/>
              <a:t>مدير اجرايي بايد از مشاركت فعال كادر پزشكي براي پشتيباني از اين موارد اطمينان حاصل كند . </a:t>
            </a:r>
            <a:endParaRPr lang="en-US" sz="1600" dirty="0" smtClean="0"/>
          </a:p>
          <a:p>
            <a:pPr lvl="0" algn="r" rtl="1"/>
            <a:r>
              <a:rPr lang="fa-IR" sz="1600" b="1" dirty="0" smtClean="0"/>
              <a:t>حوزه هاي بالقوه خطرناك را در رابطه با ايمني و مراقبت از بيماران شناسايي كند . </a:t>
            </a:r>
            <a:endParaRPr lang="en-US" sz="1600" dirty="0" smtClean="0"/>
          </a:p>
          <a:p>
            <a:pPr algn="r" rtl="1"/>
            <a:r>
              <a:rPr lang="fa-IR" sz="1600" b="1" dirty="0" smtClean="0"/>
              <a:t>مشكلات ايمني و مراقبتي بيماران را مشخص كند و برنامه هايي را براي كاهش حوزه هاي خطرناك طراحي كند</a:t>
            </a:r>
            <a:endParaRPr lang="en-US" sz="1600" dirty="0" smtClean="0"/>
          </a:p>
          <a:p>
            <a:pPr lvl="0" algn="r" rtl="1"/>
            <a:r>
              <a:rPr lang="fa-IR" sz="1600" b="1" dirty="0" smtClean="0"/>
              <a:t>مدير اجرايي بيمارستان بايد بين وظايف مديريت خطر مرتبط با ايمني و مراقبت بيمار و وظايف تضمين كيفيت هماهنگي ايجاد كند </a:t>
            </a:r>
            <a:endParaRPr lang="en-US" sz="1600" dirty="0" smtClean="0"/>
          </a:p>
          <a:p>
            <a:pPr lvl="0" algn="r" rtl="1"/>
            <a:r>
              <a:rPr lang="fa-IR" sz="1600" b="1" dirty="0" smtClean="0"/>
              <a:t>مدير بيمارستان بايد از دسترسي سريع بخش ها به تضمين كيفيت و مديريت خطر به اطلاعات مرتبط با كيفيت مراقبت از بيمار اطمينان حاصل كند. مديريت خطراحتمالي ومديريت بيمارستان  دو نيمه مكمل يكديگر  هستند ، اهداف و فعاليت آنها تقريباً غير قابل تشخيص است اين انجمن معتقد است كه اين دو بخش بايد بصورت متحد و منسجم موجب دستيابي به نتايج زير شوند </a:t>
            </a:r>
            <a:endParaRPr lang="en-US" sz="1600" dirty="0" smtClean="0"/>
          </a:p>
          <a:p>
            <a:pPr algn="r" rtl="1">
              <a:buNone/>
            </a:pPr>
            <a:r>
              <a:rPr lang="fa-IR" sz="1600" b="1" dirty="0" smtClean="0"/>
              <a:t>1-حداكثر استفاده از منابع محدود </a:t>
            </a:r>
            <a:endParaRPr lang="en-US" sz="1600" dirty="0" smtClean="0"/>
          </a:p>
          <a:p>
            <a:pPr algn="r" rtl="1">
              <a:buNone/>
            </a:pPr>
            <a:r>
              <a:rPr lang="fa-IR" sz="1600" b="1" dirty="0" smtClean="0"/>
              <a:t>2– حذف دو باره كاري</a:t>
            </a:r>
            <a:endParaRPr lang="en-US" sz="1600" dirty="0" smtClean="0"/>
          </a:p>
          <a:p>
            <a:pPr algn="r" rtl="1">
              <a:buNone/>
            </a:pPr>
            <a:r>
              <a:rPr lang="fa-IR" sz="1600" b="1" dirty="0" smtClean="0"/>
              <a:t>3 – توسعه راه حل هاي جديد براي مشكلات  </a:t>
            </a:r>
            <a:endParaRPr lang="en-US" sz="1600" dirty="0" smtClean="0"/>
          </a:p>
          <a:p>
            <a:pPr algn="r" rtl="1">
              <a:buNone/>
            </a:pPr>
            <a:r>
              <a:rPr lang="fa-IR" sz="1600" b="1" dirty="0" smtClean="0"/>
              <a:t>4- توسعه برنامه هاي آموزشي </a:t>
            </a:r>
            <a:endParaRPr lang="en-US" sz="1600" dirty="0" smtClean="0"/>
          </a:p>
          <a:p>
            <a:pPr algn="r"/>
            <a:endParaRPr lang="en-US" sz="16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rtl="1">
              <a:buNone/>
            </a:pPr>
            <a:r>
              <a:rPr lang="fa-IR" b="1" dirty="0" smtClean="0">
                <a:cs typeface="B Titr" pitchFamily="2" charset="-78"/>
              </a:rPr>
              <a:t>آموزش مديريت خطرات احتمالي </a:t>
            </a:r>
            <a:endParaRPr lang="en-US" dirty="0" smtClean="0">
              <a:cs typeface="B Titr" pitchFamily="2" charset="-78"/>
            </a:endParaRPr>
          </a:p>
          <a:p>
            <a:pPr algn="just" rtl="1">
              <a:buNone/>
            </a:pPr>
            <a:r>
              <a:rPr lang="fa-IR" b="1" dirty="0" smtClean="0"/>
              <a:t>برنامه آموزشي ضمن خدمت براي همه كاركنان</a:t>
            </a:r>
            <a:r>
              <a:rPr lang="en-US" b="1" dirty="0" smtClean="0"/>
              <a:t> </a:t>
            </a:r>
            <a:r>
              <a:rPr lang="fa-IR" b="1" dirty="0" smtClean="0"/>
              <a:t>بايد در حوزه هاي زير باشد . </a:t>
            </a:r>
            <a:endParaRPr lang="en-US" dirty="0" smtClean="0"/>
          </a:p>
          <a:p>
            <a:pPr marL="514350" lvl="0" indent="-514350" algn="just" rtl="1">
              <a:buFont typeface="+mj-lt"/>
              <a:buAutoNum type="arabicPeriod"/>
            </a:pPr>
            <a:r>
              <a:rPr lang="fa-IR" b="1" dirty="0" smtClean="0"/>
              <a:t>سازمان و اهداف برنامه مديريت خطرات احتمالي </a:t>
            </a:r>
            <a:endParaRPr lang="en-US" dirty="0" smtClean="0"/>
          </a:p>
          <a:p>
            <a:pPr marL="514350" lvl="0" indent="-514350" algn="just" rtl="1">
              <a:buFont typeface="+mj-lt"/>
              <a:buAutoNum type="arabicPeriod"/>
            </a:pPr>
            <a:r>
              <a:rPr lang="fa-IR" b="1" dirty="0" smtClean="0"/>
              <a:t>منشور  حقوق بيمار </a:t>
            </a:r>
            <a:endParaRPr lang="en-US" dirty="0" smtClean="0"/>
          </a:p>
          <a:p>
            <a:pPr marL="514350" lvl="0" indent="-514350" algn="just" rtl="1">
              <a:buFont typeface="+mj-lt"/>
              <a:buAutoNum type="arabicPeriod"/>
            </a:pPr>
            <a:r>
              <a:rPr lang="fa-IR" b="1" dirty="0" smtClean="0"/>
              <a:t>برنامه شكايت بيماران </a:t>
            </a:r>
            <a:endParaRPr lang="en-US" dirty="0" smtClean="0"/>
          </a:p>
          <a:p>
            <a:pPr marL="514350" lvl="0" indent="-514350" algn="just" rtl="1">
              <a:buFont typeface="+mj-lt"/>
              <a:buAutoNum type="arabicPeriod"/>
            </a:pPr>
            <a:r>
              <a:rPr lang="fa-IR" b="1" dirty="0" smtClean="0"/>
              <a:t>برنامه گزارش وقوع حادثه </a:t>
            </a:r>
            <a:endParaRPr lang="en-US" dirty="0" smtClean="0"/>
          </a:p>
          <a:p>
            <a:pPr marL="514350" lvl="0" indent="-514350" algn="just" rtl="1">
              <a:buFont typeface="+mj-lt"/>
              <a:buAutoNum type="arabicPeriod"/>
            </a:pPr>
            <a:r>
              <a:rPr lang="fa-IR" b="1" dirty="0" smtClean="0"/>
              <a:t>گزارش خلافها و سهل انگاري كاركنان تخصصي </a:t>
            </a:r>
            <a:endParaRPr lang="en-US" dirty="0" smtClean="0"/>
          </a:p>
          <a:p>
            <a:pPr marL="514350" lvl="0" indent="-514350" algn="just" rtl="1">
              <a:buFont typeface="+mj-lt"/>
              <a:buAutoNum type="arabicPeriod"/>
            </a:pPr>
            <a:r>
              <a:rPr lang="fa-IR" b="1" dirty="0" smtClean="0"/>
              <a:t>برنامه ايمني بخش ها </a:t>
            </a:r>
            <a:endParaRPr lang="en-US" dirty="0" smtClean="0"/>
          </a:p>
          <a:p>
            <a:pPr algn="just">
              <a:buNone/>
            </a:pP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90600" y="1524000"/>
            <a:ext cx="7772400" cy="4572000"/>
          </a:xfrm>
        </p:spPr>
        <p:txBody>
          <a:bodyPr>
            <a:normAutofit lnSpcReduction="10000"/>
          </a:bodyPr>
          <a:lstStyle/>
          <a:p>
            <a:pPr algn="just" rtl="1">
              <a:buNone/>
            </a:pPr>
            <a:r>
              <a:rPr lang="fa-IR" b="1" dirty="0" smtClean="0">
                <a:cs typeface="B Titr" pitchFamily="2" charset="-78"/>
              </a:rPr>
              <a:t>نقش مدير پرستاري در مديريت خطر </a:t>
            </a:r>
            <a:endParaRPr lang="en-US" dirty="0" smtClean="0">
              <a:cs typeface="B Titr" pitchFamily="2" charset="-78"/>
            </a:endParaRPr>
          </a:p>
          <a:p>
            <a:pPr algn="just" rtl="1">
              <a:buNone/>
            </a:pPr>
            <a:r>
              <a:rPr lang="fa-IR" b="1" dirty="0" smtClean="0"/>
              <a:t>   مدير پرستاري نقش مهمي در موفقيت برنامه هاي  مديريت خطر ايفا مي كند مدير پرستاري مي تواند خطرات را با كمك به پرسنل براي نگاه به سلامت و بيماري كاهش دهد</a:t>
            </a:r>
            <a:endParaRPr lang="en-US" dirty="0" smtClean="0"/>
          </a:p>
          <a:p>
            <a:pPr algn="just" rtl="1">
              <a:buNone/>
            </a:pPr>
            <a:r>
              <a:rPr lang="fa-IR" b="1" dirty="0" smtClean="0"/>
              <a:t>    يك حادثه براي بيمار با بيان نارضايتي بيمار و خانواده و در رابطه با مراقبت نه تنها نقايصي را در كيفيت مراقبت نشان مي دهد بلكه احتمال دادخواهي را نيز نشان مي دهد ، بسياري از شكايات به دليل فروپاشي ارتباط بين ارائه دهنده مراقبين  سلامت و بيمار اتفاق مي افتد در بسياري از موارد بعد از يك حادثه ، ويزيت سريع يا تلفني از طرف نماينده سازمان با بيمار يا خانواده او مي تواند آنها را آرام كند و اطلاعات اشتباه را روشن و واضح سازد ( 90 % نگراني در سطح بخش رفع مي شود ) </a:t>
            </a:r>
            <a:endParaRPr lang="en-US" dirty="0" smtClean="0"/>
          </a:p>
          <a:p>
            <a:pPr algn="just">
              <a:buNone/>
            </a:pP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rtl="1">
              <a:buNone/>
            </a:pPr>
            <a:r>
              <a:rPr lang="fa-IR" b="1" dirty="0" smtClean="0">
                <a:cs typeface="B Titr" pitchFamily="2" charset="-78"/>
              </a:rPr>
              <a:t>عوامل مهم در موفقيت مديريت خطر عبارتند از </a:t>
            </a:r>
          </a:p>
          <a:p>
            <a:pPr algn="just" rtl="1">
              <a:buNone/>
            </a:pPr>
            <a:endParaRPr lang="en-US" dirty="0" smtClean="0">
              <a:cs typeface="B Titr" pitchFamily="2" charset="-78"/>
            </a:endParaRPr>
          </a:p>
          <a:p>
            <a:pPr marL="514350" indent="-514350" algn="just" rtl="1">
              <a:buFont typeface="+mj-lt"/>
              <a:buAutoNum type="arabicPeriod"/>
            </a:pPr>
            <a:r>
              <a:rPr lang="fa-IR" b="1" dirty="0" smtClean="0"/>
              <a:t>شناخت واقعه </a:t>
            </a:r>
            <a:endParaRPr lang="en-US" dirty="0" smtClean="0"/>
          </a:p>
          <a:p>
            <a:pPr marL="514350" indent="-514350" algn="just" rtl="1">
              <a:buFont typeface="+mj-lt"/>
              <a:buAutoNum type="arabicPeriod"/>
            </a:pPr>
            <a:r>
              <a:rPr lang="fa-IR" b="1" dirty="0" smtClean="0"/>
              <a:t>بيماري و اقدام سريع </a:t>
            </a:r>
            <a:endParaRPr lang="en-US" dirty="0" smtClean="0"/>
          </a:p>
          <a:p>
            <a:pPr marL="514350" indent="-514350" algn="just" rtl="1">
              <a:buFont typeface="+mj-lt"/>
              <a:buAutoNum type="arabicPeriod"/>
            </a:pPr>
            <a:r>
              <a:rPr lang="fa-IR" b="1" dirty="0" smtClean="0"/>
              <a:t>تماس شخصي </a:t>
            </a:r>
            <a:endParaRPr lang="en-US" dirty="0" smtClean="0"/>
          </a:p>
          <a:p>
            <a:pPr marL="514350" indent="-514350" algn="just" rtl="1">
              <a:buFont typeface="+mj-lt"/>
              <a:buAutoNum type="arabicPeriod"/>
            </a:pPr>
            <a:r>
              <a:rPr lang="fa-IR" b="1" dirty="0" smtClean="0"/>
              <a:t>جبران و استرداد فوري </a:t>
            </a:r>
            <a:endParaRPr lang="en-US" dirty="0" smtClean="0"/>
          </a:p>
          <a:p>
            <a:pPr marL="514350" indent="-514350" algn="just">
              <a:buFont typeface="+mj-lt"/>
              <a:buAutoNum type="arabicPeriod"/>
            </a:pP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143000"/>
            <a:ext cx="7772400" cy="4876800"/>
          </a:xfrm>
        </p:spPr>
        <p:txBody>
          <a:bodyPr>
            <a:noAutofit/>
          </a:bodyPr>
          <a:lstStyle/>
          <a:p>
            <a:pPr algn="r" rtl="1">
              <a:buNone/>
            </a:pPr>
            <a:r>
              <a:rPr lang="fa-IR" sz="1800" b="1" dirty="0" smtClean="0">
                <a:cs typeface="B Titr" pitchFamily="2" charset="-78"/>
              </a:rPr>
              <a:t>اداره كردن شكايات:</a:t>
            </a:r>
            <a:endParaRPr lang="fa-IR" sz="1800" b="1" dirty="0" smtClean="0">
              <a:cs typeface="B Nazanin" pitchFamily="2" charset="-78"/>
            </a:endParaRPr>
          </a:p>
          <a:p>
            <a:pPr algn="r" rtl="1">
              <a:buNone/>
            </a:pPr>
            <a:r>
              <a:rPr lang="fa-IR" sz="1800" b="1" dirty="0" smtClean="0">
                <a:cs typeface="B Nazanin" pitchFamily="2" charset="-78"/>
              </a:rPr>
              <a:t> مدير پرستاري براي اداره كردن شكايت به نكات ذيل توجه مي كند. </a:t>
            </a:r>
            <a:endParaRPr lang="en-US" sz="1800" dirty="0" smtClean="0">
              <a:cs typeface="B Nazanin" pitchFamily="2" charset="-78"/>
            </a:endParaRPr>
          </a:p>
          <a:p>
            <a:pPr lvl="0" rtl="1">
              <a:buNone/>
            </a:pPr>
            <a:endParaRPr lang="fa-IR" sz="1800" dirty="0" smtClean="0"/>
          </a:p>
          <a:p>
            <a:pPr marL="514350" indent="-514350" algn="just" rtl="1">
              <a:buFont typeface="+mj-lt"/>
              <a:buAutoNum type="arabicPeriod"/>
            </a:pPr>
            <a:r>
              <a:rPr lang="fa-IR" sz="1800" b="1" dirty="0" smtClean="0"/>
              <a:t>گوش كردن به شخص و شنيدن نگراني هاي او و كمك به اينكه موقعيت را درك كند .</a:t>
            </a:r>
            <a:endParaRPr lang="en-US" sz="1800" dirty="0" smtClean="0"/>
          </a:p>
          <a:p>
            <a:pPr marL="514350" indent="-514350" algn="just" rtl="1">
              <a:buFont typeface="+mj-lt"/>
              <a:buAutoNum type="arabicPeriod"/>
            </a:pPr>
            <a:r>
              <a:rPr lang="fa-IR" sz="1800" b="1" dirty="0" smtClean="0"/>
              <a:t>توضيح دهد آنچه كه قابل انجام هست يا نيست . </a:t>
            </a:r>
            <a:endParaRPr lang="en-US" sz="1800" dirty="0" smtClean="0"/>
          </a:p>
          <a:p>
            <a:pPr marL="514350" indent="-514350" algn="just" rtl="1">
              <a:buFont typeface="+mj-lt"/>
              <a:buAutoNum type="arabicPeriod"/>
            </a:pPr>
            <a:r>
              <a:rPr lang="fa-IR" sz="1800" b="1" dirty="0" smtClean="0"/>
              <a:t>با فرد صدمه ديده وارد مذاكره و توافق يا حل مشكل شود . </a:t>
            </a:r>
            <a:endParaRPr lang="en-US" sz="1800" dirty="0" smtClean="0"/>
          </a:p>
          <a:p>
            <a:pPr marL="514350" indent="-514350" algn="just" rtl="1">
              <a:buFont typeface="+mj-lt"/>
              <a:buAutoNum type="arabicPeriod"/>
            </a:pPr>
            <a:r>
              <a:rPr lang="fa-IR" sz="1800" b="1" dirty="0" smtClean="0"/>
              <a:t>همه وقايع بايد به طور صحيح ثبت شوند ( ثبت بايد حقايق و واكنش فيزيكي بيمار را بيان كند ) </a:t>
            </a:r>
            <a:endParaRPr lang="en-US" sz="1800" dirty="0" smtClean="0"/>
          </a:p>
          <a:p>
            <a:pPr marL="514350" indent="-514350" algn="just" rtl="1">
              <a:buFont typeface="+mj-lt"/>
              <a:buAutoNum type="arabicPeriod"/>
            </a:pPr>
            <a:r>
              <a:rPr lang="fa-IR" sz="1800" b="1" dirty="0" smtClean="0"/>
              <a:t>يكي از مهمترين روش كاهش خطر ايجاد حس اطمينان هم در بيمارهم در خانواده با تاكيد بر اين كه به آنها توجه ويژه مي شودو نياز هاي آنها توسط افــــراد شايسته مورد توجه قرار مي گيرد (هم از نظر محيط و هم از نظر حرفه اي ) </a:t>
            </a:r>
          </a:p>
          <a:p>
            <a:pPr marL="514350" indent="-514350" algn="just" rtl="1">
              <a:buFont typeface="+mj-lt"/>
              <a:buAutoNum type="arabicPeriod"/>
            </a:pPr>
            <a:endParaRPr lang="en-US" sz="1800" dirty="0" smtClean="0"/>
          </a:p>
          <a:p>
            <a:pPr marL="514350" indent="-514350" algn="just" rtl="1">
              <a:buNone/>
            </a:pPr>
            <a:r>
              <a:rPr lang="fa-IR" sz="1800" b="1" dirty="0" smtClean="0"/>
              <a:t>        نمونه هاي محيطي : تميزي ، توجه به خلوت بيمار، نظم واحد بيمار ،حداقل گفتگو جلوي بيمار </a:t>
            </a:r>
          </a:p>
          <a:p>
            <a:pPr marL="514350" indent="-514350" algn="just" rtl="1">
              <a:buNone/>
            </a:pPr>
            <a:endParaRPr lang="en-US" sz="1800" dirty="0" smtClean="0"/>
          </a:p>
          <a:p>
            <a:pPr marL="514350" indent="-514350" algn="just" rtl="1">
              <a:buNone/>
            </a:pPr>
            <a:r>
              <a:rPr lang="fa-IR" sz="1800" b="1" dirty="0" smtClean="0"/>
              <a:t>        نمونه هاي حرفه اي : به بيمار و خانواده نام فرد مسئول ارائه شود . </a:t>
            </a:r>
            <a:endParaRPr lang="en-US" sz="1800" dirty="0" smtClean="0"/>
          </a:p>
          <a:p>
            <a:pPr marL="514350" indent="-514350" algn="just" rtl="1">
              <a:buNone/>
            </a:pPr>
            <a:r>
              <a:rPr lang="fa-IR" sz="1800" b="1" dirty="0" smtClean="0"/>
              <a:t> </a:t>
            </a:r>
            <a:endParaRPr lang="en-US" sz="1800" dirty="0" smtClean="0"/>
          </a:p>
          <a:p>
            <a:pPr rtl="1">
              <a:buNone/>
            </a:pPr>
            <a:r>
              <a:rPr lang="fa-IR" sz="1800" b="1" dirty="0" smtClean="0"/>
              <a:t> </a:t>
            </a:r>
            <a:endParaRPr lang="en-US" sz="1800" dirty="0" smtClean="0"/>
          </a:p>
          <a:p>
            <a:pPr>
              <a:buNone/>
            </a:pPr>
            <a:endParaRPr lang="en-US" sz="18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20000"/>
          </a:bodyPr>
          <a:lstStyle/>
          <a:p>
            <a:pPr algn="r" rtl="1">
              <a:buNone/>
            </a:pPr>
            <a:r>
              <a:rPr lang="fa-IR" b="1" dirty="0" smtClean="0"/>
              <a:t>نقش پرستار در مدیریت خطر :</a:t>
            </a:r>
            <a:endParaRPr lang="en-US" dirty="0" smtClean="0"/>
          </a:p>
          <a:p>
            <a:pPr algn="r" rtl="1"/>
            <a:r>
              <a:rPr lang="fa-IR" b="1" dirty="0" smtClean="0"/>
              <a:t>با توجه به اینکه پرستاری در مراقبت های 24 ساعته بیمار درگیر است بنابراین مشارکت و همکاری پرسنل برای موفقیت برنامه مدیریت خطر حیاتی است مدیر پرستاری باید به برنامه متعهد باشد  زيرانگرش او روی پرسنل و مشارکت آنها تأثیر می گذارد. وی باید حیطه های پرخطر را بشناسد بطور کلی حیطه های پرخطر در مراقبت به 5 طبقه تقسیم می شود:</a:t>
            </a:r>
            <a:endParaRPr lang="en-US" dirty="0" smtClean="0"/>
          </a:p>
          <a:p>
            <a:pPr marL="514350" lvl="0" indent="-514350" algn="r" rtl="1">
              <a:buFont typeface="+mj-lt"/>
              <a:buAutoNum type="arabicPeriod"/>
            </a:pPr>
            <a:r>
              <a:rPr lang="fa-IR" b="1" dirty="0" smtClean="0"/>
              <a:t>اشتباهات دارویی </a:t>
            </a:r>
            <a:endParaRPr lang="en-US" dirty="0" smtClean="0"/>
          </a:p>
          <a:p>
            <a:pPr marL="514350" lvl="0" indent="-514350" algn="r" rtl="1">
              <a:buFont typeface="+mj-lt"/>
              <a:buAutoNum type="arabicPeriod"/>
            </a:pPr>
            <a:r>
              <a:rPr lang="fa-IR" b="1" dirty="0" smtClean="0"/>
              <a:t>سقوط </a:t>
            </a:r>
            <a:endParaRPr lang="en-US" dirty="0" smtClean="0"/>
          </a:p>
          <a:p>
            <a:pPr marL="514350" lvl="0" indent="-514350" algn="r" rtl="1">
              <a:buFont typeface="+mj-lt"/>
              <a:buAutoNum type="arabicPeriod"/>
            </a:pPr>
            <a:r>
              <a:rPr lang="fa-IR" b="1" dirty="0" smtClean="0"/>
              <a:t>شکایت از پروسیجرهای تشخیصی درمانی </a:t>
            </a:r>
            <a:endParaRPr lang="en-US" dirty="0" smtClean="0"/>
          </a:p>
          <a:p>
            <a:pPr marL="514350" lvl="0" indent="-514350" algn="r" rtl="1">
              <a:buFont typeface="+mj-lt"/>
              <a:buAutoNum type="arabicPeriod"/>
            </a:pPr>
            <a:r>
              <a:rPr lang="fa-IR" b="1" dirty="0" smtClean="0"/>
              <a:t>نارضایتی بیمار يا خانواده از مراقبت </a:t>
            </a:r>
            <a:endParaRPr lang="en-US" dirty="0" smtClean="0"/>
          </a:p>
          <a:p>
            <a:pPr marL="514350" lvl="0" indent="-514350" algn="r" rtl="1">
              <a:buFont typeface="+mj-lt"/>
              <a:buAutoNum type="arabicPeriod"/>
            </a:pPr>
            <a:r>
              <a:rPr lang="fa-IR" b="1" dirty="0" smtClean="0"/>
              <a:t>رد  درمان یا امضای  رضایت برای درمان </a:t>
            </a:r>
            <a:endParaRPr lang="en-US" dirty="0" smtClean="0"/>
          </a:p>
          <a:p>
            <a:pPr algn="r" rtl="1">
              <a:buNone/>
            </a:pPr>
            <a:r>
              <a:rPr lang="fa-IR" b="1" dirty="0" smtClean="0"/>
              <a:t> </a:t>
            </a:r>
            <a:endParaRPr lang="en-US" dirty="0" smtClean="0"/>
          </a:p>
          <a:p>
            <a:pPr algn="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a:bodyPr>
          <a:lstStyle/>
          <a:p>
            <a:pPr algn="r" rtl="1">
              <a:buNone/>
            </a:pPr>
            <a:r>
              <a:rPr lang="fa-IR" b="1" dirty="0" smtClean="0">
                <a:cs typeface="B Titr" pitchFamily="2" charset="-78"/>
              </a:rPr>
              <a:t>سيستم مديريت خطرات احتمالي داراي سه هدف است </a:t>
            </a:r>
            <a:endParaRPr lang="en-US" dirty="0" smtClean="0">
              <a:cs typeface="B Titr" pitchFamily="2" charset="-78"/>
            </a:endParaRPr>
          </a:p>
          <a:p>
            <a:pPr marL="514350" indent="-514350" algn="r" rtl="1">
              <a:buFont typeface="+mj-lt"/>
              <a:buAutoNum type="arabicPeriod"/>
            </a:pPr>
            <a:r>
              <a:rPr lang="fa-IR" b="1" dirty="0" smtClean="0"/>
              <a:t>كاهش تكرار وقوع خسارات قابل پيشگيري كه منجر به دعاوي تعهد مي شود . </a:t>
            </a:r>
            <a:endParaRPr lang="en-US" dirty="0" smtClean="0"/>
          </a:p>
          <a:p>
            <a:pPr marL="514350" lvl="0" indent="-514350" algn="r" rtl="1">
              <a:buFont typeface="+mj-lt"/>
              <a:buAutoNum type="arabicPeriod"/>
            </a:pPr>
            <a:r>
              <a:rPr lang="fa-IR" b="1" dirty="0" smtClean="0"/>
              <a:t>كاهش احتمال دعاوي پس از اينكه حادثه زيانبار به وقوع پيوست </a:t>
            </a:r>
            <a:endParaRPr lang="en-US" dirty="0" smtClean="0"/>
          </a:p>
          <a:p>
            <a:pPr marL="514350" lvl="0" indent="-514350" algn="r" rtl="1">
              <a:buFont typeface="+mj-lt"/>
              <a:buAutoNum type="arabicPeriod"/>
            </a:pPr>
            <a:r>
              <a:rPr lang="fa-IR" b="1" dirty="0" smtClean="0"/>
              <a:t>كنترل هزينه هاي مرتبط با دعاوي بوجود آمده </a:t>
            </a:r>
            <a:endParaRPr lang="en-US" dirty="0" smtClean="0"/>
          </a:p>
          <a:p>
            <a:pPr algn="r" rtl="1">
              <a:buNone/>
            </a:pPr>
            <a:r>
              <a:rPr lang="fa-IR" b="1" dirty="0" smtClean="0"/>
              <a:t> </a:t>
            </a:r>
            <a:endParaRPr lang="en-US" dirty="0" smtClean="0"/>
          </a:p>
          <a:p>
            <a:pPr algn="r" rtl="1">
              <a:buNone/>
            </a:pPr>
            <a:r>
              <a:rPr lang="fa-IR" b="1" dirty="0" smtClean="0">
                <a:cs typeface="B Titr" pitchFamily="2" charset="-78"/>
              </a:rPr>
              <a:t>مديريت خطر احتمالي در بخشهاي بيمارستان اهميتش به دو دليل است </a:t>
            </a:r>
            <a:endParaRPr lang="en-US" dirty="0" smtClean="0">
              <a:cs typeface="B Titr" pitchFamily="2" charset="-78"/>
            </a:endParaRPr>
          </a:p>
          <a:p>
            <a:pPr marL="514350" lvl="0" indent="-514350" algn="r" rtl="1">
              <a:buFont typeface="+mj-lt"/>
              <a:buAutoNum type="arabicPeriod"/>
            </a:pPr>
            <a:r>
              <a:rPr lang="fa-IR" b="1" dirty="0" smtClean="0"/>
              <a:t>بيماران مدت بيشتري در بخشها بستري مي شوند . </a:t>
            </a:r>
            <a:endParaRPr lang="en-US" dirty="0" smtClean="0"/>
          </a:p>
          <a:p>
            <a:pPr marL="514350" lvl="0" indent="-514350" algn="r" rtl="1">
              <a:buFont typeface="+mj-lt"/>
              <a:buAutoNum type="arabicPeriod"/>
            </a:pPr>
            <a:r>
              <a:rPr lang="fa-IR" b="1" dirty="0" smtClean="0"/>
              <a:t>بزرگترين گروه كاركنان كادر بستري است . </a:t>
            </a:r>
            <a:endParaRPr lang="en-US" dirty="0" smtClean="0"/>
          </a:p>
          <a:p>
            <a:pPr algn="r" rtl="1">
              <a:buNone/>
            </a:pPr>
            <a:r>
              <a:rPr lang="fa-IR" b="1" dirty="0" smtClean="0"/>
              <a:t> </a:t>
            </a:r>
            <a:endParaRPr lang="en-US" dirty="0" smtClean="0"/>
          </a:p>
          <a:p>
            <a:pPr algn="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382000" cy="5715000"/>
          </a:xfrm>
        </p:spPr>
        <p:txBody>
          <a:bodyPr>
            <a:normAutofit fontScale="77500" lnSpcReduction="20000"/>
          </a:bodyPr>
          <a:lstStyle/>
          <a:p>
            <a:pPr marL="514350" indent="-514350" algn="just" rtl="1">
              <a:buNone/>
            </a:pPr>
            <a:r>
              <a:rPr lang="fa-IR" b="1" dirty="0" smtClean="0"/>
              <a:t>مديريت خطر در بخشهاي بستري بايد از رعايت نكات ذيل در محيطهاي بستري اطمينان حاصل كند . </a:t>
            </a:r>
          </a:p>
          <a:p>
            <a:pPr marL="514350" indent="-514350" algn="just" rtl="1">
              <a:lnSpc>
                <a:spcPct val="120000"/>
              </a:lnSpc>
              <a:buNone/>
            </a:pPr>
            <a:endParaRPr lang="en-US" dirty="0" smtClean="0"/>
          </a:p>
          <a:p>
            <a:pPr marL="514350" indent="-514350" algn="just" rtl="1">
              <a:lnSpc>
                <a:spcPct val="120000"/>
              </a:lnSpc>
              <a:buFont typeface="+mj-lt"/>
              <a:buAutoNum type="arabicPeriod"/>
            </a:pPr>
            <a:r>
              <a:rPr lang="fa-IR" b="1" dirty="0" smtClean="0"/>
              <a:t>ثبت كامل و دقيق پرونده پزشكي بيمار توسط كاركنان مجاز </a:t>
            </a:r>
            <a:endParaRPr lang="en-US" dirty="0" smtClean="0"/>
          </a:p>
          <a:p>
            <a:pPr marL="514350" indent="-514350" algn="just" rtl="1">
              <a:lnSpc>
                <a:spcPct val="120000"/>
              </a:lnSpc>
              <a:buFont typeface="+mj-lt"/>
              <a:buAutoNum type="arabicPeriod"/>
            </a:pPr>
            <a:r>
              <a:rPr lang="fa-IR" b="1" dirty="0" smtClean="0"/>
              <a:t>ثبت كامل و دقيق گزارشهاي وقوع حادثه </a:t>
            </a:r>
            <a:endParaRPr lang="en-US" dirty="0" smtClean="0"/>
          </a:p>
          <a:p>
            <a:pPr marL="514350" indent="-514350" algn="just" rtl="1">
              <a:lnSpc>
                <a:spcPct val="120000"/>
              </a:lnSpc>
              <a:buFont typeface="+mj-lt"/>
              <a:buAutoNum type="arabicPeriod"/>
            </a:pPr>
            <a:r>
              <a:rPr lang="fa-IR" b="1" dirty="0" smtClean="0"/>
              <a:t>رعايت اصول ايمني و بهداشتي در بخشهاي بستري </a:t>
            </a:r>
            <a:endParaRPr lang="en-US" dirty="0" smtClean="0"/>
          </a:p>
          <a:p>
            <a:pPr marL="514350" indent="-514350" algn="just" rtl="1">
              <a:lnSpc>
                <a:spcPct val="120000"/>
              </a:lnSpc>
              <a:buNone/>
            </a:pPr>
            <a:r>
              <a:rPr lang="fa-IR" dirty="0" smtClean="0">
                <a:cs typeface="B Titr" pitchFamily="2" charset="-78"/>
              </a:rPr>
              <a:t>خطراتي كه بخش اعمال جراحي (اتاق عمل) را تهديد مي كند: </a:t>
            </a:r>
            <a:endParaRPr lang="en-US" dirty="0" smtClean="0">
              <a:cs typeface="B Titr" pitchFamily="2" charset="-78"/>
            </a:endParaRPr>
          </a:p>
          <a:p>
            <a:pPr marL="514350" indent="-514350" algn="just" rtl="1">
              <a:lnSpc>
                <a:spcPct val="120000"/>
              </a:lnSpc>
              <a:buFont typeface="+mj-lt"/>
              <a:buAutoNum type="arabicPeriod"/>
            </a:pPr>
            <a:r>
              <a:rPr lang="fa-IR" b="1" dirty="0" smtClean="0"/>
              <a:t>خطر بروز آتش سوزي در اثر احتراق و انفجار گازهاي بيهوشي – تنفسي </a:t>
            </a:r>
            <a:endParaRPr lang="en-US" dirty="0" smtClean="0"/>
          </a:p>
          <a:p>
            <a:pPr marL="514350" indent="-514350" algn="just" rtl="1">
              <a:lnSpc>
                <a:spcPct val="120000"/>
              </a:lnSpc>
              <a:buFont typeface="+mj-lt"/>
              <a:buAutoNum type="arabicPeriod"/>
            </a:pPr>
            <a:r>
              <a:rPr lang="fa-IR" b="1" dirty="0" smtClean="0"/>
              <a:t>خطر شيوع بروز عفونتهاي بيمارستاني در اثرعدم رعايت نكات ايمني و بهداشتي </a:t>
            </a:r>
            <a:endParaRPr lang="en-US" dirty="0" smtClean="0"/>
          </a:p>
          <a:p>
            <a:pPr marL="514350" indent="-514350" algn="just" rtl="1">
              <a:lnSpc>
                <a:spcPct val="120000"/>
              </a:lnSpc>
              <a:buFont typeface="+mj-lt"/>
              <a:buAutoNum type="arabicPeriod"/>
            </a:pPr>
            <a:r>
              <a:rPr lang="fa-IR" b="1" dirty="0" smtClean="0"/>
              <a:t>خطر جاي گذاري وسايل يا گازهاي استريل در بدن بيمار </a:t>
            </a:r>
            <a:endParaRPr lang="en-US" dirty="0" smtClean="0"/>
          </a:p>
          <a:p>
            <a:pPr marL="514350" indent="-514350" algn="just" rtl="1">
              <a:lnSpc>
                <a:spcPct val="120000"/>
              </a:lnSpc>
              <a:buFont typeface="+mj-lt"/>
              <a:buAutoNum type="arabicPeriod"/>
            </a:pPr>
            <a:r>
              <a:rPr lang="fa-IR" b="1" dirty="0" smtClean="0"/>
              <a:t>خطر مرگ در اثر وصل اشتباه گازهاي تنفسي و بيهوشي </a:t>
            </a:r>
            <a:endParaRPr lang="en-US" dirty="0" smtClean="0"/>
          </a:p>
          <a:p>
            <a:pPr marL="514350" indent="-514350" algn="just" rtl="1">
              <a:lnSpc>
                <a:spcPct val="120000"/>
              </a:lnSpc>
              <a:buFont typeface="+mj-lt"/>
              <a:buAutoNum type="arabicPeriod"/>
            </a:pPr>
            <a:r>
              <a:rPr lang="fa-IR" b="1" dirty="0" smtClean="0"/>
              <a:t>خطر سوختگي يا كوفتگي بدن در اثر سهل انگاري استفاده از كوتر و جابجايي كاركنان </a:t>
            </a:r>
            <a:endParaRPr lang="en-US" dirty="0" smtClean="0"/>
          </a:p>
          <a:p>
            <a:pPr marL="514350" indent="-514350" algn="just" rtl="1">
              <a:lnSpc>
                <a:spcPct val="120000"/>
              </a:lnSpc>
              <a:buFont typeface="+mj-lt"/>
              <a:buAutoNum type="arabicPeriod"/>
            </a:pPr>
            <a:r>
              <a:rPr lang="fa-IR" b="1" dirty="0" smtClean="0"/>
              <a:t>خطر مفقود شدن يا از بين رفتن ملزومات و وسايل جراحي </a:t>
            </a:r>
            <a:endParaRPr lang="en-US" dirty="0" smtClean="0"/>
          </a:p>
          <a:p>
            <a:pPr marL="514350" indent="-514350" algn="just" rtl="1">
              <a:lnSpc>
                <a:spcPct val="120000"/>
              </a:lnSpc>
              <a:buFont typeface="+mj-lt"/>
              <a:buAutoNum type="arabicPeriod"/>
            </a:pPr>
            <a:r>
              <a:rPr lang="fa-IR" b="1" dirty="0" smtClean="0"/>
              <a:t>خطر از دست رفتن روحيه كاركنان به علت ماهيت كار و فشارهاي رواني </a:t>
            </a:r>
            <a:endParaRPr lang="en-US" dirty="0" smtClean="0"/>
          </a:p>
          <a:p>
            <a:pPr marL="514350" indent="-514350" algn="just" rtl="1">
              <a:lnSpc>
                <a:spcPct val="120000"/>
              </a:lnSpc>
              <a:buFont typeface="+mj-lt"/>
              <a:buAutoNum type="arabicPeriod"/>
            </a:pPr>
            <a:r>
              <a:rPr lang="fa-IR" b="1" dirty="0" smtClean="0"/>
              <a:t>خطر نارضايتي بيمار از نتايج عمل جراحي </a:t>
            </a:r>
            <a:endParaRPr lang="en-US" dirty="0" smtClean="0"/>
          </a:p>
          <a:p>
            <a:pPr marL="514350" indent="-514350" algn="just" rtl="1">
              <a:lnSpc>
                <a:spcPct val="120000"/>
              </a:lnSpc>
              <a:buNone/>
            </a:pPr>
            <a:r>
              <a:rPr lang="fa-IR" b="1" dirty="0" smtClean="0"/>
              <a:t> </a:t>
            </a:r>
            <a:endParaRPr lang="en-US" dirty="0" smtClean="0"/>
          </a:p>
          <a:p>
            <a:pPr marL="514350" indent="-514350" algn="just">
              <a:buNone/>
            </a:pP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752600"/>
            <a:ext cx="7772400" cy="2971800"/>
          </a:xfrm>
        </p:spPr>
        <p:txBody>
          <a:bodyPr>
            <a:normAutofit fontScale="92500"/>
          </a:bodyPr>
          <a:lstStyle/>
          <a:p>
            <a:pPr algn="just" rtl="1">
              <a:buNone/>
            </a:pPr>
            <a:r>
              <a:rPr lang="fa-IR" dirty="0" smtClean="0">
                <a:solidFill>
                  <a:srgbClr val="002060"/>
                </a:solidFill>
              </a:rPr>
              <a:t>مدیریت خطر : </a:t>
            </a:r>
            <a:r>
              <a:rPr lang="en-US" dirty="0" smtClean="0">
                <a:solidFill>
                  <a:srgbClr val="002060"/>
                </a:solidFill>
              </a:rPr>
              <a:t>Risk  </a:t>
            </a:r>
            <a:r>
              <a:rPr lang="en-US" dirty="0" err="1" smtClean="0">
                <a:solidFill>
                  <a:srgbClr val="002060"/>
                </a:solidFill>
              </a:rPr>
              <a:t>Managment</a:t>
            </a:r>
            <a:endParaRPr lang="en-US" dirty="0" smtClean="0">
              <a:solidFill>
                <a:srgbClr val="002060"/>
              </a:solidFill>
            </a:endParaRPr>
          </a:p>
          <a:p>
            <a:pPr algn="just" rtl="1"/>
            <a:r>
              <a:rPr lang="fa-IR" b="1" dirty="0" smtClean="0">
                <a:solidFill>
                  <a:srgbClr val="002060"/>
                </a:solidFill>
              </a:rPr>
              <a:t>تعریف :</a:t>
            </a:r>
            <a:endParaRPr lang="en-US" dirty="0" smtClean="0">
              <a:solidFill>
                <a:srgbClr val="002060"/>
              </a:solidFill>
            </a:endParaRPr>
          </a:p>
          <a:p>
            <a:pPr algn="just">
              <a:buNone/>
            </a:pPr>
            <a:r>
              <a:rPr lang="fa-IR" b="1" dirty="0" smtClean="0">
                <a:solidFill>
                  <a:srgbClr val="002060"/>
                </a:solidFill>
              </a:rPr>
              <a:t>برنامه ای است به سمت شناسایی و ارزیابی و اتخاذ عمل صحیح در مقابل خطرات بالقوه که می توانند منجر به جراحت بیمار ، پرسنل یا ملاقات کنندگان شود و یا باعث مسئولیت قانونی شود بعبارتی مدیریت خطر شامل طراحی ، سازماندهی ، هدایت و ارزیابی جامع براي تشخيص وتصحيح فعالیتها در مقابل خطرات است .                  </a:t>
            </a:r>
          </a:p>
          <a:p>
            <a:pPr algn="just">
              <a:buNone/>
            </a:pPr>
            <a:endParaRPr lang="fa-IR" b="1" dirty="0" smtClean="0"/>
          </a:p>
          <a:p>
            <a:pPr algn="just">
              <a:buNone/>
            </a:pP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33400"/>
            <a:ext cx="7772400" cy="5486400"/>
          </a:xfrm>
        </p:spPr>
        <p:txBody>
          <a:bodyPr>
            <a:normAutofit fontScale="85000" lnSpcReduction="20000"/>
          </a:bodyPr>
          <a:lstStyle/>
          <a:p>
            <a:pPr algn="r" rtl="1">
              <a:buNone/>
            </a:pPr>
            <a:r>
              <a:rPr lang="fa-IR" b="1" dirty="0" smtClean="0">
                <a:cs typeface="B Titr" pitchFamily="2" charset="-78"/>
              </a:rPr>
              <a:t>مقررات بخش اعمال جراحي </a:t>
            </a:r>
            <a:endParaRPr lang="en-US" dirty="0" smtClean="0">
              <a:cs typeface="B Titr" pitchFamily="2" charset="-78"/>
            </a:endParaRPr>
          </a:p>
          <a:p>
            <a:pPr lvl="0" algn="r" rtl="1"/>
            <a:r>
              <a:rPr lang="fa-IR" b="1" dirty="0" smtClean="0"/>
              <a:t>انتخاب ماده بيهوشي با نظر جراح و بيهوشي </a:t>
            </a:r>
            <a:endParaRPr lang="en-US" dirty="0" smtClean="0"/>
          </a:p>
          <a:p>
            <a:pPr lvl="0" algn="r" rtl="1"/>
            <a:r>
              <a:rPr lang="fa-IR" b="1" dirty="0" smtClean="0"/>
              <a:t>مواد بيهوشي در محيطي كه كف پوشهاي آن هادي جريان برق باشند </a:t>
            </a:r>
            <a:endParaRPr lang="en-US" dirty="0" smtClean="0"/>
          </a:p>
          <a:p>
            <a:pPr lvl="0" algn="r" rtl="1"/>
            <a:r>
              <a:rPr lang="fa-IR" b="1" dirty="0" smtClean="0"/>
              <a:t>دستگاه بيهوشي قبل از استفاده بازرسي و از سالم بودن آنها مطمئن باشيم </a:t>
            </a:r>
            <a:endParaRPr lang="en-US" dirty="0" smtClean="0"/>
          </a:p>
          <a:p>
            <a:pPr lvl="0" algn="r" rtl="1"/>
            <a:r>
              <a:rPr lang="fa-IR" b="1" dirty="0" smtClean="0"/>
              <a:t>كليه كاركنان از كفشهاي هادي  جريان الكتريسته استفاده كنند و لباس كاركنان نبايد از جنس ابريشم،پشم ، نايلون و ريون  (رايون)باشد </a:t>
            </a:r>
            <a:endParaRPr lang="en-US" dirty="0" smtClean="0"/>
          </a:p>
          <a:p>
            <a:pPr lvl="0" algn="r" rtl="1"/>
            <a:r>
              <a:rPr lang="fa-IR" b="1" dirty="0" smtClean="0"/>
              <a:t>هيچ پتوي پشمي نبايد مورد استفاده قرار گيرد . </a:t>
            </a:r>
            <a:endParaRPr lang="en-US" dirty="0" smtClean="0"/>
          </a:p>
          <a:p>
            <a:pPr lvl="0" algn="r" rtl="1"/>
            <a:r>
              <a:rPr lang="fa-IR" b="1" dirty="0" smtClean="0"/>
              <a:t>تخت عمل جراحي بايد با زنجير به كف زمين متصل شده باشد تا جريان الكتريسته را در خود نگه ندارد </a:t>
            </a:r>
            <a:endParaRPr lang="en-US" dirty="0" smtClean="0"/>
          </a:p>
          <a:p>
            <a:pPr lvl="0" algn="r" rtl="1"/>
            <a:r>
              <a:rPr lang="fa-IR" b="1" dirty="0" smtClean="0"/>
              <a:t>كليه تجهيزات اتاق عمل و بيهوشي ماهيانه كنترل و نتايج بازرسي در فايل مخصوص نگهداري شود . </a:t>
            </a:r>
            <a:endParaRPr lang="en-US" dirty="0" smtClean="0"/>
          </a:p>
          <a:p>
            <a:pPr lvl="0" algn="r" rtl="1"/>
            <a:r>
              <a:rPr lang="fa-IR" b="1" dirty="0" smtClean="0"/>
              <a:t>تنها وسايل و تجهيزات تائيد شده توسط مقامات مسئول در بخش به كار گرفته شوند . </a:t>
            </a:r>
            <a:endParaRPr lang="en-US" dirty="0" smtClean="0"/>
          </a:p>
          <a:p>
            <a:pPr lvl="0" algn="r" rtl="1"/>
            <a:r>
              <a:rPr lang="fa-IR" b="1" dirty="0" smtClean="0"/>
              <a:t>در زمان استفاده از الكترو كوتر از گازهاي بيهوشي قابل اشتعال استفاده نشود ودر صورت استفاده  از گاز های بیهوشی فضاي اطراف سر بيمار بايد تهويه شود . </a:t>
            </a:r>
            <a:endParaRPr lang="en-US" dirty="0" smtClean="0"/>
          </a:p>
          <a:p>
            <a:pPr lvl="0" algn="r" rtl="1"/>
            <a:r>
              <a:rPr lang="fa-IR" b="1" dirty="0" smtClean="0"/>
              <a:t>كليه پريزها بالاتر از 1/5متر از كف نصب شوند . </a:t>
            </a:r>
            <a:endParaRPr lang="en-US" dirty="0" smtClean="0"/>
          </a:p>
          <a:p>
            <a:pPr algn="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914400"/>
            <a:ext cx="7772400" cy="5105400"/>
          </a:xfrm>
        </p:spPr>
        <p:txBody>
          <a:bodyPr>
            <a:normAutofit fontScale="77500" lnSpcReduction="20000"/>
          </a:bodyPr>
          <a:lstStyle/>
          <a:p>
            <a:pPr algn="r" rtl="1">
              <a:buNone/>
            </a:pPr>
            <a:r>
              <a:rPr lang="fa-IR" b="1" dirty="0" smtClean="0">
                <a:cs typeface="B Titr" pitchFamily="2" charset="-78"/>
              </a:rPr>
              <a:t>مديريت خطر در بخش سرپائي </a:t>
            </a:r>
            <a:endParaRPr lang="en-US" dirty="0" smtClean="0">
              <a:cs typeface="B Titr" pitchFamily="2" charset="-78"/>
            </a:endParaRPr>
          </a:p>
          <a:p>
            <a:pPr algn="r" rtl="1">
              <a:buNone/>
            </a:pPr>
            <a:r>
              <a:rPr lang="fa-IR" b="1" dirty="0" smtClean="0"/>
              <a:t>با توجه به شكاياتي كه از بخش سرپائي نشات مي گيرد . </a:t>
            </a:r>
            <a:endParaRPr lang="en-US" dirty="0" smtClean="0"/>
          </a:p>
          <a:p>
            <a:pPr algn="r" rtl="1">
              <a:buNone/>
            </a:pPr>
            <a:r>
              <a:rPr lang="fa-IR" b="1" dirty="0" smtClean="0"/>
              <a:t>الف )زمان انتظار طولاني ( دير آمدن پزشك – تاخير در پذيرش بيمار ، تاخير در جمع آوري نمونه هاي آزمايشگاهي ،كمبود نيروي انساني كافي بخصوص در ساعات شلوغ كاري – عدم وجود سيستم اطلاع رساني دقيق ،تاخير در دريافت نتايج آزمايشگاهي – كمبود تجهيزات اصلي و اورژانسی ) </a:t>
            </a:r>
            <a:endParaRPr lang="en-US" dirty="0" smtClean="0"/>
          </a:p>
          <a:p>
            <a:pPr algn="r" rtl="1">
              <a:buNone/>
            </a:pPr>
            <a:r>
              <a:rPr lang="en-US" b="1" dirty="0" smtClean="0"/>
              <a:t>      </a:t>
            </a:r>
            <a:r>
              <a:rPr lang="fa-IR" b="1" dirty="0" smtClean="0"/>
              <a:t>ب ) كيفيت پائين خدمات </a:t>
            </a:r>
            <a:endParaRPr lang="en-US" dirty="0" smtClean="0"/>
          </a:p>
          <a:p>
            <a:pPr algn="r" rtl="1">
              <a:buNone/>
            </a:pPr>
            <a:r>
              <a:rPr lang="fa-IR" b="1" dirty="0" smtClean="0"/>
              <a:t>پزشكان وقت كافي براي بيمار صرف نمي كنند ، توصيه هاي پزشكان واضح نيست،محيط خصوصي براي بيمار سرپائي رعايت نمي شود ،معاينات توسط پزشكان فاقد تجربه كافي است ،عدم احترام به شان و شخصيت بيمار ،تحميل روش درماني خاص بدون توجه به نظر بيمار، سعي در ارجاع بيمار به مطب خصوصي </a:t>
            </a:r>
            <a:endParaRPr lang="en-US" dirty="0" smtClean="0"/>
          </a:p>
          <a:p>
            <a:pPr algn="r" rtl="1">
              <a:buNone/>
            </a:pPr>
            <a:r>
              <a:rPr lang="fa-IR" b="1" dirty="0" smtClean="0"/>
              <a:t> </a:t>
            </a:r>
            <a:r>
              <a:rPr lang="en-US" b="1" dirty="0" smtClean="0"/>
              <a:t>   </a:t>
            </a:r>
            <a:r>
              <a:rPr lang="fa-IR" b="1" dirty="0" smtClean="0"/>
              <a:t>ج ) وسايل رفاهي ناكافي ( سرويس بهداشتي ناكافي و كثيف ،عدم </a:t>
            </a:r>
            <a:r>
              <a:rPr lang="fa-IR" b="1" smtClean="0"/>
              <a:t>وجود صندلي </a:t>
            </a:r>
            <a:r>
              <a:rPr lang="fa-IR" b="1" dirty="0" smtClean="0"/>
              <a:t>كافي و سالم در فضاي انتظار عدم دسترسي به كاركنان همگن براي معاينه بيماران به خصوص در مورد خانمها ،عدم وجود وسايل رفاهي نظير اب سردكن و تلويزيون ،عدم وجود ،سيستم حمل و نقل كارآمد، بيماران ناتوان، عدم وجود ايمني و سرقت وسايل بيماران </a:t>
            </a:r>
            <a:r>
              <a:rPr lang="fa-IR" b="1" smtClean="0"/>
              <a:t>و همراهان) </a:t>
            </a:r>
            <a:endParaRPr lang="en-US" dirty="0" smtClean="0"/>
          </a:p>
          <a:p>
            <a:pPr algn="r" rtl="1">
              <a:buNone/>
            </a:pPr>
            <a:r>
              <a:rPr lang="en-US" b="1" dirty="0" smtClean="0"/>
              <a:t>    </a:t>
            </a:r>
            <a:r>
              <a:rPr lang="fa-IR" b="1" dirty="0" smtClean="0"/>
              <a:t>د ) كاركنان :دامنه كاري وسيع ،تداخل ويزيت سرپائي با ويزيت بستري ،عدم وجود تجهيزات كافي، عدم وجود خدمه كافي در ساعات شلوغ </a:t>
            </a:r>
            <a:endParaRPr lang="en-US" dirty="0" smtClean="0"/>
          </a:p>
          <a:p>
            <a:pPr algn="r">
              <a:buNone/>
            </a:pP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rtl="1">
              <a:buNone/>
            </a:pPr>
            <a:r>
              <a:rPr lang="fa-IR" b="1" dirty="0" smtClean="0"/>
              <a:t>مديريت خطرات احتمالي در </a:t>
            </a:r>
            <a:r>
              <a:rPr lang="en-US" b="1" dirty="0" smtClean="0"/>
              <a:t>CSR</a:t>
            </a:r>
            <a:r>
              <a:rPr lang="fa-IR" b="1" dirty="0" smtClean="0"/>
              <a:t> </a:t>
            </a:r>
            <a:endParaRPr lang="en-US" dirty="0" smtClean="0"/>
          </a:p>
          <a:p>
            <a:pPr algn="just" rtl="1"/>
            <a:r>
              <a:rPr lang="fa-IR" b="1" dirty="0" smtClean="0"/>
              <a:t>اتخاذ تدابيري مناسب جهت شمارش كليه وسايل و ملزومات </a:t>
            </a:r>
            <a:endParaRPr lang="en-US" dirty="0" smtClean="0"/>
          </a:p>
          <a:p>
            <a:pPr algn="just" rtl="1"/>
            <a:r>
              <a:rPr lang="fa-IR" b="1" dirty="0" smtClean="0"/>
              <a:t>كنترل وسايل از نظر سالم بودن </a:t>
            </a:r>
            <a:endParaRPr lang="en-US" dirty="0" smtClean="0"/>
          </a:p>
          <a:p>
            <a:pPr algn="just" rtl="1"/>
            <a:r>
              <a:rPr lang="fa-IR" b="1" dirty="0" smtClean="0"/>
              <a:t>احتمال آسيب ديدگي كاركنان  هنگام شستشوي ملزومات با پاك كننده ها </a:t>
            </a:r>
            <a:endParaRPr lang="en-US" dirty="0" smtClean="0"/>
          </a:p>
          <a:p>
            <a:pPr algn="just" rtl="1"/>
            <a:r>
              <a:rPr lang="fa-IR" b="1" dirty="0" smtClean="0"/>
              <a:t>رعايت اصول بسته بندي وسايل ( جمع شدن وسايل روي هم مانع استريل و موجب آسيب ديدگي آنها مي شود )</a:t>
            </a:r>
            <a:endParaRPr lang="en-US" dirty="0" smtClean="0"/>
          </a:p>
          <a:p>
            <a:pPr algn="just" rtl="1"/>
            <a:r>
              <a:rPr lang="fa-IR" b="1" dirty="0" smtClean="0"/>
              <a:t>رعايت اصول استفاده از اتو كلاو ( اتو كلاو به دليل ايجاد حرارت و فشار بالا مانند يك بمب قابل انفجار است </a:t>
            </a:r>
            <a:r>
              <a:rPr lang="en-US" b="1" dirty="0" smtClean="0"/>
              <a:t>(</a:t>
            </a:r>
            <a:endParaRPr lang="en-US" dirty="0" smtClean="0"/>
          </a:p>
          <a:p>
            <a:pPr algn="just" rtl="1"/>
            <a:r>
              <a:rPr lang="fa-IR" b="1" dirty="0" smtClean="0"/>
              <a:t>رعايت اصول استريليزاسيون (بسته بندي مناسب و ...... ) </a:t>
            </a:r>
            <a:endParaRPr lang="en-US" dirty="0" smtClean="0"/>
          </a:p>
          <a:p>
            <a:pPr algn="just">
              <a:buNone/>
            </a:pP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3"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762000"/>
            <a:ext cx="3581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quarter" idx="1"/>
          </p:nvPr>
        </p:nvSpPr>
        <p:spPr/>
        <p:txBody>
          <a:bodyPr/>
          <a:lstStyle/>
          <a:p>
            <a:endParaRPr lang="en-US" dirty="0"/>
          </a:p>
        </p:txBody>
      </p:sp>
      <p:pic>
        <p:nvPicPr>
          <p:cNvPr id="8" name="Picture 4"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3810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463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52400" y="152400"/>
            <a:ext cx="8991600" cy="6553200"/>
          </a:xfrm>
        </p:spPr>
      </p:pic>
    </p:spTree>
    <p:extLst>
      <p:ext uri="{BB962C8B-B14F-4D97-AF65-F5344CB8AC3E}">
        <p14:creationId xmlns:p14="http://schemas.microsoft.com/office/powerpoint/2010/main" val="2891227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stretch>
            <a:fillRect/>
          </a:stretch>
        </p:blipFill>
        <p:spPr>
          <a:xfrm>
            <a:off x="762000" y="1417639"/>
            <a:ext cx="7696200" cy="4678362"/>
          </a:xfrm>
          <a:prstGeom prst="rect">
            <a:avLst/>
          </a:prstGeom>
        </p:spPr>
      </p:pic>
    </p:spTree>
    <p:extLst>
      <p:ext uri="{BB962C8B-B14F-4D97-AF65-F5344CB8AC3E}">
        <p14:creationId xmlns:p14="http://schemas.microsoft.com/office/powerpoint/2010/main" val="1811428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sz="quarter" idx="1"/>
          </p:nvPr>
        </p:nvPicPr>
        <p:blipFill>
          <a:blip r:embed="rId2"/>
          <a:srcRect l="5331" t="13826" r="5620"/>
          <a:stretch>
            <a:fillRect/>
          </a:stretch>
        </p:blipFill>
        <p:spPr bwMode="auto">
          <a:xfrm>
            <a:off x="76200" y="152400"/>
            <a:ext cx="8991600" cy="6705600"/>
          </a:xfrm>
          <a:prstGeom prst="rect">
            <a:avLst/>
          </a:prstGeom>
          <a:noFill/>
          <a:ln w="9525">
            <a:noFill/>
            <a:miter lim="800000"/>
            <a:headEnd/>
            <a:tailEnd/>
          </a:ln>
        </p:spPr>
      </p:pic>
    </p:spTree>
    <p:extLst>
      <p:ext uri="{BB962C8B-B14F-4D97-AF65-F5344CB8AC3E}">
        <p14:creationId xmlns:p14="http://schemas.microsoft.com/office/powerpoint/2010/main" val="262319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6200" y="76200"/>
            <a:ext cx="9067800" cy="6781800"/>
          </a:xfrm>
          <a:prstGeom prst="rect">
            <a:avLst/>
          </a:prstGeom>
        </p:spPr>
      </p:pic>
    </p:spTree>
    <p:extLst>
      <p:ext uri="{BB962C8B-B14F-4D97-AF65-F5344CB8AC3E}">
        <p14:creationId xmlns:p14="http://schemas.microsoft.com/office/powerpoint/2010/main" val="3581388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sz="quarter" idx="1"/>
          </p:nvPr>
        </p:nvPicPr>
        <p:blipFill>
          <a:blip r:embed="rId2"/>
          <a:srcRect t="20859"/>
          <a:stretch>
            <a:fillRect/>
          </a:stretch>
        </p:blipFill>
        <p:spPr bwMode="auto">
          <a:xfrm>
            <a:off x="76200" y="76200"/>
            <a:ext cx="8991600" cy="6781800"/>
          </a:xfrm>
          <a:prstGeom prst="rect">
            <a:avLst/>
          </a:prstGeom>
          <a:noFill/>
          <a:ln w="9525">
            <a:noFill/>
            <a:miter lim="800000"/>
            <a:headEnd/>
            <a:tailEnd/>
          </a:ln>
        </p:spPr>
      </p:pic>
    </p:spTree>
    <p:extLst>
      <p:ext uri="{BB962C8B-B14F-4D97-AF65-F5344CB8AC3E}">
        <p14:creationId xmlns:p14="http://schemas.microsoft.com/office/powerpoint/2010/main" val="4206899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42106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6867" name="WordArt 3"/>
          <p:cNvSpPr>
            <a:spLocks noChangeArrowheads="1" noChangeShapeType="1" noTextEdit="1"/>
          </p:cNvSpPr>
          <p:nvPr/>
        </p:nvSpPr>
        <p:spPr bwMode="auto">
          <a:xfrm>
            <a:off x="2971800" y="5257800"/>
            <a:ext cx="4419600" cy="1600200"/>
          </a:xfrm>
          <a:prstGeom prst="rect">
            <a:avLst/>
          </a:prstGeom>
        </p:spPr>
        <p:txBody>
          <a:bodyPr wrap="none" fromWordArt="1">
            <a:prstTxWarp prst="textPlain">
              <a:avLst>
                <a:gd name="adj" fmla="val 50000"/>
              </a:avLst>
            </a:prstTxWarp>
          </a:bodyPr>
          <a:lstStyle/>
          <a:p>
            <a:pPr algn="ctr"/>
            <a:endParaRPr lang="en-US" sz="3600" kern="10">
              <a:ln w="12700">
                <a:solidFill>
                  <a:srgbClr val="EAEAEA"/>
                </a:solidFill>
                <a:round/>
                <a:headEnd/>
                <a:tailEnd/>
              </a:ln>
              <a:solidFill>
                <a:srgbClr val="FFC000"/>
              </a:solidFill>
              <a:effectLst>
                <a:outerShdw dist="35921" dir="2700000" sy="50000" kx="2115830" algn="bl" rotWithShape="0">
                  <a:srgbClr val="C0C0C0">
                    <a:alpha val="79999"/>
                  </a:srgbClr>
                </a:outerShdw>
              </a:effectLst>
              <a:latin typeface="Arial"/>
              <a:cs typeface="Arial"/>
            </a:endParaRPr>
          </a:p>
        </p:txBody>
      </p:sp>
      <p:sp>
        <p:nvSpPr>
          <p:cNvPr id="4" name="Rectangle 3"/>
          <p:cNvSpPr/>
          <p:nvPr/>
        </p:nvSpPr>
        <p:spPr>
          <a:xfrm>
            <a:off x="2438400" y="381000"/>
            <a:ext cx="4495800" cy="523220"/>
          </a:xfrm>
          <a:prstGeom prst="rect">
            <a:avLst/>
          </a:prstGeom>
        </p:spPr>
        <p:txBody>
          <a:bodyPr wrap="square">
            <a:spAutoFit/>
          </a:bodyPr>
          <a:lstStyle/>
          <a:p>
            <a:pPr algn="ctr">
              <a:defRPr/>
            </a:pPr>
            <a:r>
              <a:rPr lang="fa-IR" sz="2800" dirty="0">
                <a:solidFill>
                  <a:schemeClr val="bg1"/>
                </a:solidFill>
                <a:effectLst>
                  <a:outerShdw blurRad="38100" dist="38100" dir="2700000" algn="tl">
                    <a:srgbClr val="000000">
                      <a:alpha val="43137"/>
                    </a:srgbClr>
                  </a:outerShdw>
                </a:effectLst>
                <a:cs typeface="B Titr" pitchFamily="2" charset="-78"/>
              </a:rPr>
              <a:t>موفق و سربلند باشيد.</a:t>
            </a: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10000"/>
          </a:bodyPr>
          <a:lstStyle/>
          <a:p>
            <a:pPr algn="just" rtl="1">
              <a:buNone/>
            </a:pPr>
            <a:r>
              <a:rPr lang="fa-IR" b="1" dirty="0" smtClean="0"/>
              <a:t>ویژگی مدیریت خطر : </a:t>
            </a:r>
            <a:endParaRPr lang="en-US" dirty="0" smtClean="0"/>
          </a:p>
          <a:p>
            <a:pPr algn="just" rtl="1"/>
            <a:r>
              <a:rPr lang="fa-IR" b="1" dirty="0" smtClean="0"/>
              <a:t>   مسئله محور است </a:t>
            </a:r>
            <a:r>
              <a:rPr lang="en-US" b="1" dirty="0" smtClean="0"/>
              <a:t>Problem   focused</a:t>
            </a:r>
            <a:r>
              <a:rPr lang="fa-IR" b="1" dirty="0" smtClean="0"/>
              <a:t>خطرات را تعیین ، تحلیل و ارزشیابی می کند و کیفیت مراقبت از بیمار را افزایش می دهد برای کاهش فراوانی و شدت حوادث و صدمات برنامه ریزی می کند و شکایات دادخواهی را کاهش می دهد بطور مداوم (روزانه) خطرات را آشکار ساخته و برنامه مداخله ای و آموزشی دارد.</a:t>
            </a:r>
            <a:endParaRPr lang="en-US" dirty="0" smtClean="0"/>
          </a:p>
          <a:p>
            <a:pPr algn="just" rtl="1"/>
            <a:r>
              <a:rPr lang="en-US" b="1" dirty="0" smtClean="0"/>
              <a:t>    </a:t>
            </a:r>
            <a:r>
              <a:rPr lang="fa-IR" b="1" dirty="0" smtClean="0"/>
              <a:t>همه بخشهای یک سازمان را در بر می گیرد و نگرش مثبت به سازمان می دهد ( پزشکان ، کارکنان ، بیمه ها ، اجتماع)</a:t>
            </a:r>
            <a:endParaRPr lang="en-US" dirty="0" smtClean="0"/>
          </a:p>
          <a:p>
            <a:pPr algn="just" rtl="1"/>
            <a:r>
              <a:rPr lang="en-US" b="1" dirty="0" smtClean="0"/>
              <a:t>     </a:t>
            </a:r>
            <a:r>
              <a:rPr lang="fa-IR" b="1" dirty="0" smtClean="0"/>
              <a:t>تعهد سطوح بالا از جمله رئیس اجرای سازمان ، مدیریت پرستاری را در بردارد.</a:t>
            </a:r>
            <a:endParaRPr lang="en-US" dirty="0" smtClean="0"/>
          </a:p>
          <a:p>
            <a:pPr algn="just" rtl="1"/>
            <a:r>
              <a:rPr lang="en-US" b="1" dirty="0" smtClean="0"/>
              <a:t>    </a:t>
            </a:r>
            <a:r>
              <a:rPr lang="fa-IR" b="1" dirty="0" smtClean="0"/>
              <a:t>مدیریت خطر هزینه اثربخش است و محیط ایمن تری برای بیماران – ملاقات کنندگان و کارکنان ایجاد میکند .</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just" rtl="1"/>
            <a:r>
              <a:rPr lang="fa-IR" b="1" dirty="0" smtClean="0"/>
              <a:t>هدف:</a:t>
            </a:r>
            <a:endParaRPr lang="en-US" dirty="0" smtClean="0"/>
          </a:p>
          <a:p>
            <a:pPr algn="just" rtl="1">
              <a:buNone/>
            </a:pPr>
            <a:r>
              <a:rPr lang="en-US" b="1" dirty="0" smtClean="0"/>
              <a:t>       </a:t>
            </a:r>
            <a:r>
              <a:rPr lang="fa-IR" b="1" dirty="0" smtClean="0"/>
              <a:t>پیشگیری از مشکلات درمان نظیر نتایج ناخواسته درمان – اشتباه در تجویز دارو- کاربرد نادرست ابزار و تجهیزات- سقوط بیمار- سرقت اشیاء شخصی بیمار و ...</a:t>
            </a:r>
            <a:endParaRPr lang="en-US" dirty="0" smtClean="0"/>
          </a:p>
          <a:p>
            <a:pPr algn="just" rtl="1"/>
            <a:r>
              <a:rPr lang="fa-IR" b="1" dirty="0" smtClean="0"/>
              <a:t>تاریخچه:</a:t>
            </a:r>
            <a:endParaRPr lang="en-US" dirty="0" smtClean="0"/>
          </a:p>
          <a:p>
            <a:pPr algn="just" rtl="1">
              <a:buNone/>
            </a:pPr>
            <a:r>
              <a:rPr lang="en-US" b="1" dirty="0" smtClean="0"/>
              <a:t>      </a:t>
            </a:r>
            <a:r>
              <a:rPr lang="fa-IR" b="1" dirty="0" smtClean="0"/>
              <a:t>حدود4000 سال پیش حمورابی پادشاه بابل قوانین تنبیهی برای پزشکانی که موجب مرگ یا صدمه بیماران در اثر سهل انگاری    می شدند در نظر گرفته بود بعنوان مثال اگر پزشکی در اثر سهل انگاری موجب آسیب رساندن به چشم بیماری شود باید انگشت دست وی بریده شود.</a:t>
            </a:r>
            <a:endParaRPr lang="en-US"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990600"/>
            <a:ext cx="7772400" cy="2971800"/>
          </a:xfrm>
        </p:spPr>
        <p:txBody>
          <a:bodyPr/>
          <a:lstStyle/>
          <a:p>
            <a:pPr algn="r">
              <a:buNone/>
            </a:pPr>
            <a:r>
              <a:rPr lang="fa-IR" b="1" dirty="0" smtClean="0"/>
              <a:t>طبقه بندي خطرات:</a:t>
            </a:r>
            <a:r>
              <a:rPr lang="en-US" b="1" dirty="0" smtClean="0"/>
              <a:t> </a:t>
            </a:r>
            <a:endParaRPr lang="fa-IR" b="1" dirty="0" smtClean="0"/>
          </a:p>
          <a:p>
            <a:pPr algn="r">
              <a:buNone/>
            </a:pPr>
            <a:r>
              <a:rPr lang="fa-IR" b="1" dirty="0" smtClean="0"/>
              <a:t>استفاده از تجهیزات و روشهای نادرست – بکارگیری افراد نالایق و غیرآزموده برای انجام کار- آلودگـــــی محیط مثالــــهایی از خطرات احتمالی در بیمارستان است. بطور کلی وقایع خطرزا بر حسب نوع طبقه بندی شده اند این وقایع عبارتند از :</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70000" lnSpcReduction="20000"/>
          </a:bodyPr>
          <a:lstStyle/>
          <a:p>
            <a:pPr algn="just" rtl="1">
              <a:buNone/>
            </a:pPr>
            <a:r>
              <a:rPr lang="fa-IR" b="1" dirty="0" smtClean="0"/>
              <a:t>زیان های مالي : </a:t>
            </a:r>
            <a:endParaRPr lang="en-US" dirty="0" smtClean="0"/>
          </a:p>
          <a:p>
            <a:pPr algn="just" rtl="1">
              <a:buNone/>
            </a:pPr>
            <a:r>
              <a:rPr lang="fa-IR" b="1" dirty="0" smtClean="0"/>
              <a:t>تصادفات و آسیب به وسایل نقلیه – از بین رفتن تکنولوژی – تجهیزات پزشکی – سرقت – خرابکاری</a:t>
            </a:r>
            <a:endParaRPr lang="en-US" dirty="0" smtClean="0"/>
          </a:p>
          <a:p>
            <a:pPr algn="just" rtl="1">
              <a:buNone/>
            </a:pPr>
            <a:r>
              <a:rPr lang="fa-IR" b="1" dirty="0" smtClean="0"/>
              <a:t> </a:t>
            </a:r>
            <a:endParaRPr lang="en-US" dirty="0" smtClean="0"/>
          </a:p>
          <a:p>
            <a:pPr algn="just" rtl="1">
              <a:buNone/>
            </a:pPr>
            <a:r>
              <a:rPr lang="fa-IR" b="1" dirty="0" smtClean="0"/>
              <a:t>زیانهای تعهدات: </a:t>
            </a:r>
            <a:endParaRPr lang="en-US" dirty="0" smtClean="0"/>
          </a:p>
          <a:p>
            <a:pPr algn="just" rtl="1">
              <a:buNone/>
            </a:pPr>
            <a:r>
              <a:rPr lang="fa-IR" b="1" dirty="0" smtClean="0"/>
              <a:t>نقض قراردادها – نقض محرمانه بودن پرونده های بیماران </a:t>
            </a:r>
            <a:endParaRPr lang="en-US" dirty="0" smtClean="0"/>
          </a:p>
          <a:p>
            <a:pPr algn="just" rtl="1">
              <a:buNone/>
            </a:pPr>
            <a:r>
              <a:rPr lang="fa-IR" b="1" dirty="0" smtClean="0"/>
              <a:t> </a:t>
            </a:r>
            <a:endParaRPr lang="en-US" dirty="0" smtClean="0"/>
          </a:p>
          <a:p>
            <a:pPr algn="just" rtl="1">
              <a:buNone/>
            </a:pPr>
            <a:r>
              <a:rPr lang="fa-IR" b="1" dirty="0" smtClean="0"/>
              <a:t>زیان های مربوط به منافع کارکنان : </a:t>
            </a:r>
            <a:r>
              <a:rPr lang="en-US" b="1" dirty="0" smtClean="0"/>
              <a:t>Employee s  benefit   </a:t>
            </a:r>
            <a:r>
              <a:rPr lang="en-US" b="1" dirty="0" err="1" smtClean="0"/>
              <a:t>liabities</a:t>
            </a:r>
            <a:endParaRPr lang="en-US" dirty="0" smtClean="0"/>
          </a:p>
          <a:p>
            <a:pPr algn="just" rtl="1">
              <a:buNone/>
            </a:pPr>
            <a:r>
              <a:rPr lang="fa-IR" b="1" dirty="0" smtClean="0"/>
              <a:t>قوانین بازنشستگی کارکنان – ایمنی و بیمه آنها</a:t>
            </a:r>
            <a:endParaRPr lang="en-US" dirty="0" smtClean="0"/>
          </a:p>
          <a:p>
            <a:pPr algn="just" rtl="1">
              <a:buNone/>
            </a:pPr>
            <a:r>
              <a:rPr lang="fa-IR" b="1" dirty="0" smtClean="0"/>
              <a:t> </a:t>
            </a:r>
            <a:endParaRPr lang="en-US" dirty="0" smtClean="0"/>
          </a:p>
          <a:p>
            <a:pPr algn="just" rtl="1">
              <a:buNone/>
            </a:pPr>
            <a:r>
              <a:rPr lang="fa-IR" b="1" dirty="0" smtClean="0"/>
              <a:t>زیان های جسمی :</a:t>
            </a:r>
            <a:r>
              <a:rPr lang="en-US" b="1" dirty="0" smtClean="0"/>
              <a:t>Physical   </a:t>
            </a:r>
            <a:r>
              <a:rPr lang="en-US" b="1" dirty="0" err="1" smtClean="0"/>
              <a:t>liabities</a:t>
            </a:r>
            <a:r>
              <a:rPr lang="en-US" b="1" dirty="0" smtClean="0"/>
              <a:t>  </a:t>
            </a:r>
            <a:endParaRPr lang="en-US" dirty="0" smtClean="0"/>
          </a:p>
          <a:p>
            <a:pPr algn="just" rtl="1">
              <a:buNone/>
            </a:pPr>
            <a:r>
              <a:rPr lang="fa-IR" b="1" dirty="0" smtClean="0"/>
              <a:t>تصادفات و حوادث برای بیماران – کارکنان و ملاقات کنندگان</a:t>
            </a:r>
            <a:endParaRPr lang="en-US" dirty="0" smtClean="0"/>
          </a:p>
          <a:p>
            <a:pPr algn="just" rtl="1">
              <a:buNone/>
            </a:pPr>
            <a:r>
              <a:rPr lang="fa-IR" b="1" dirty="0" smtClean="0"/>
              <a:t> </a:t>
            </a:r>
            <a:endParaRPr lang="en-US" dirty="0" smtClean="0"/>
          </a:p>
          <a:p>
            <a:pPr algn="just" rtl="1">
              <a:buNone/>
            </a:pPr>
            <a:r>
              <a:rPr lang="fa-IR" b="1" dirty="0" smtClean="0"/>
              <a:t>حوادث و بلایای داخلی:</a:t>
            </a:r>
            <a:endParaRPr lang="en-US" dirty="0" smtClean="0"/>
          </a:p>
          <a:p>
            <a:pPr algn="just" rtl="1">
              <a:buNone/>
            </a:pPr>
            <a:r>
              <a:rPr lang="fa-IR" b="1" dirty="0" smtClean="0"/>
              <a:t>قطع برق – آتش سوزی- نقص تجهیزات – تجهیزات معيوب- سرقت -کلاه برداری و اختلاس- تشعشع اشعه- مواد شیمیایی و پاتولوژیک – سوء استفاده از دارو – اپیدمی بیماریها – انفجار</a:t>
            </a:r>
            <a:endParaRPr lang="en-US" dirty="0" smtClean="0"/>
          </a:p>
          <a:p>
            <a:pPr algn="just">
              <a:buNone/>
            </a:pP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r" rtl="1">
              <a:buNone/>
            </a:pPr>
            <a:r>
              <a:rPr lang="fa-IR" b="1" dirty="0" smtClean="0"/>
              <a:t>اهداف مدیریت خطر از دیدگاه منفعت جويي :</a:t>
            </a:r>
            <a:endParaRPr lang="en-US" dirty="0" smtClean="0"/>
          </a:p>
          <a:p>
            <a:pPr algn="r" rtl="1">
              <a:buNone/>
            </a:pPr>
            <a:r>
              <a:rPr lang="fa-IR" b="1" dirty="0" smtClean="0"/>
              <a:t>1)کاهش خطرات ناشی از سهل انگاری از طریق بهبود کیفیت درمان</a:t>
            </a:r>
            <a:endParaRPr lang="en-US" dirty="0" smtClean="0"/>
          </a:p>
          <a:p>
            <a:pPr algn="r" rtl="1">
              <a:buNone/>
            </a:pPr>
            <a:r>
              <a:rPr lang="fa-IR" b="1" dirty="0" smtClean="0"/>
              <a:t>2)کاهش دعاوی و شکایات بیماران یا همراهان در زمینه های پزشکی یا پیراپزشکی </a:t>
            </a:r>
            <a:endParaRPr lang="en-US" dirty="0" smtClean="0"/>
          </a:p>
          <a:p>
            <a:pPr algn="r" rtl="1">
              <a:buNone/>
            </a:pPr>
            <a:r>
              <a:rPr lang="fa-IR" b="1" dirty="0" smtClean="0"/>
              <a:t>3)حفظ وجود بقای سازمان در صورتیکه شکایتی صورت گرفته باشد.</a:t>
            </a:r>
            <a:endParaRPr lang="en-US" dirty="0" smtClean="0"/>
          </a:p>
          <a:p>
            <a:pPr rtl="1">
              <a:buNone/>
            </a:pPr>
            <a:r>
              <a:rPr lang="fa-IR" b="1" dirty="0" smtClean="0"/>
              <a:t> </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524000"/>
            <a:ext cx="7772400" cy="4572000"/>
          </a:xfrm>
        </p:spPr>
        <p:txBody>
          <a:bodyPr>
            <a:normAutofit fontScale="77500" lnSpcReduction="20000"/>
          </a:bodyPr>
          <a:lstStyle/>
          <a:p>
            <a:pPr algn="just" rtl="1">
              <a:buNone/>
            </a:pPr>
            <a:r>
              <a:rPr lang="fa-IR" b="1" dirty="0" smtClean="0"/>
              <a:t>مراحل فرآیند مدیریت خطرات احتمالی:</a:t>
            </a:r>
            <a:endParaRPr lang="en-US" dirty="0" smtClean="0"/>
          </a:p>
          <a:p>
            <a:pPr algn="just" rtl="1">
              <a:buNone/>
            </a:pPr>
            <a:r>
              <a:rPr lang="fa-IR" b="1" dirty="0" smtClean="0"/>
              <a:t> </a:t>
            </a:r>
            <a:endParaRPr lang="en-US" dirty="0" smtClean="0"/>
          </a:p>
          <a:p>
            <a:pPr algn="just" rtl="1">
              <a:buNone/>
            </a:pPr>
            <a:r>
              <a:rPr lang="fa-IR" b="1" dirty="0" smtClean="0"/>
              <a:t>1)شناسایی خطرات و آسیب های بالقوه :</a:t>
            </a:r>
            <a:endParaRPr lang="en-US" dirty="0" smtClean="0"/>
          </a:p>
          <a:p>
            <a:pPr algn="just" rtl="1">
              <a:buNone/>
            </a:pPr>
            <a:r>
              <a:rPr lang="fa-IR" b="1" dirty="0" smtClean="0"/>
              <a:t>جمع آوری اطلاعات در مورد وقايع فعلی مراقبت از بیمار مثل صدمات محیطی سهل انگاری تخصصی – تخلفات ایمنی و ...</a:t>
            </a:r>
            <a:endParaRPr lang="en-US" dirty="0" smtClean="0"/>
          </a:p>
          <a:p>
            <a:pPr algn="just" rtl="1">
              <a:buNone/>
            </a:pPr>
            <a:r>
              <a:rPr lang="fa-IR" b="1" dirty="0" smtClean="0"/>
              <a:t> </a:t>
            </a:r>
            <a:endParaRPr lang="en-US" dirty="0" smtClean="0"/>
          </a:p>
          <a:p>
            <a:pPr algn="just" rtl="1">
              <a:buNone/>
            </a:pPr>
            <a:r>
              <a:rPr lang="fa-IR" b="1" dirty="0" smtClean="0"/>
              <a:t>2)تجزیه و تحلیل خطرات:</a:t>
            </a:r>
            <a:endParaRPr lang="en-US" dirty="0" smtClean="0"/>
          </a:p>
          <a:p>
            <a:pPr lvl="0" algn="just" rtl="1">
              <a:buNone/>
            </a:pPr>
            <a:r>
              <a:rPr lang="fa-IR" b="1" dirty="0" smtClean="0"/>
              <a:t>باید شدت خطر مورد توجه قرار گیرد ، تعداد افرادی که از خطر آسیب می بیند – احتمال تکرار وقوع خطر معین شود و هزینه های که باید برای رفع خطرمتقبل شده در نظرگرفته شود بعبارتی اولویت بندی فعالیتها باريسك بالا تعیین شقوق مختلف مدیریت </a:t>
            </a:r>
            <a:endParaRPr lang="en-US" dirty="0" smtClean="0"/>
          </a:p>
          <a:p>
            <a:pPr lvl="0" algn="just" rtl="1">
              <a:buNone/>
            </a:pPr>
            <a:r>
              <a:rPr lang="fa-IR" b="1" dirty="0" smtClean="0"/>
              <a:t>3)انتخاب بهترین تکنیک مدیریت خطر</a:t>
            </a:r>
            <a:endParaRPr lang="en-US" dirty="0" smtClean="0"/>
          </a:p>
          <a:p>
            <a:pPr lvl="0" algn="just" rtl="1">
              <a:buNone/>
            </a:pPr>
            <a:r>
              <a:rPr lang="fa-IR" b="1" dirty="0" smtClean="0"/>
              <a:t>4)بکارگیری تکنیک مدیریت خطرات احتمالی</a:t>
            </a:r>
            <a:endParaRPr lang="en-US" dirty="0" smtClean="0"/>
          </a:p>
          <a:p>
            <a:pPr lvl="0" algn="just" rtl="1">
              <a:buNone/>
            </a:pPr>
            <a:r>
              <a:rPr lang="fa-IR" b="1" dirty="0" smtClean="0"/>
              <a:t>5)پایش نتایج تکنیک های انتخاب شده برای تعیین اثربخشی </a:t>
            </a:r>
            <a:endParaRPr lang="en-US" dirty="0" smtClean="0"/>
          </a:p>
          <a:p>
            <a:pPr algn="just" rtl="1">
              <a:buNone/>
            </a:pPr>
            <a:r>
              <a:rPr lang="fa-IR" b="1" dirty="0" smtClean="0"/>
              <a:t> </a:t>
            </a:r>
            <a:endParaRPr lang="en-US" dirty="0" smtClean="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393</TotalTime>
  <Words>3115</Words>
  <Application>Microsoft Office PowerPoint</Application>
  <PresentationFormat>On-screen Show (4:3)</PresentationFormat>
  <Paragraphs>243</Paragraphs>
  <Slides>39</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Algerian</vt:lpstr>
      <vt:lpstr>Arial</vt:lpstr>
      <vt:lpstr>B Nazanin</vt:lpstr>
      <vt:lpstr>B Titr</vt:lpstr>
      <vt:lpstr>B Yagut</vt:lpstr>
      <vt:lpstr>Calibri</vt:lpstr>
      <vt:lpstr>Times New Roman</vt:lpstr>
      <vt:lpstr>Titr</vt:lpstr>
      <vt:lpstr>Wingdings 2</vt:lpstr>
      <vt:lpstr>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kianpoor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kianpur</dc:creator>
  <cp:lastModifiedBy>op1</cp:lastModifiedBy>
  <cp:revision>87</cp:revision>
  <dcterms:created xsi:type="dcterms:W3CDTF">2012-12-02T07:01:29Z</dcterms:created>
  <dcterms:modified xsi:type="dcterms:W3CDTF">2019-09-30T06:21:04Z</dcterms:modified>
</cp:coreProperties>
</file>